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71" r:id="rId7"/>
    <p:sldId id="261" r:id="rId8"/>
    <p:sldId id="270" r:id="rId9"/>
    <p:sldId id="262" r:id="rId10"/>
    <p:sldId id="263" r:id="rId11"/>
    <p:sldId id="264" r:id="rId12"/>
    <p:sldId id="265" r:id="rId13"/>
    <p:sldId id="266" r:id="rId14"/>
    <p:sldId id="267" r:id="rId15"/>
    <p:sldId id="268" r:id="rId16"/>
    <p:sldId id="269"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24"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44C5B5E2-EABD-45A9-B3B4-62DA08A60C35}" type="datetimeFigureOut">
              <a:rPr lang="en-GB" smtClean="0"/>
              <a:t>03/11/2018</a:t>
            </a:fld>
            <a:endParaRPr lang="en-GB"/>
          </a:p>
        </p:txBody>
      </p:sp>
      <p:sp>
        <p:nvSpPr>
          <p:cNvPr id="20" name="Footer Placeholder 19"/>
          <p:cNvSpPr>
            <a:spLocks noGrp="1"/>
          </p:cNvSpPr>
          <p:nvPr>
            <p:ph type="ftr" sz="quarter" idx="11"/>
          </p:nvPr>
        </p:nvSpPr>
        <p:spPr/>
        <p:txBody>
          <a:bodyPr/>
          <a:lstStyle>
            <a:extLst/>
          </a:lstStyle>
          <a:p>
            <a:endParaRPr lang="en-GB"/>
          </a:p>
        </p:txBody>
      </p:sp>
      <p:sp>
        <p:nvSpPr>
          <p:cNvPr id="10" name="Slide Number Placeholder 9"/>
          <p:cNvSpPr>
            <a:spLocks noGrp="1"/>
          </p:cNvSpPr>
          <p:nvPr>
            <p:ph type="sldNum" sz="quarter" idx="12"/>
          </p:nvPr>
        </p:nvSpPr>
        <p:spPr/>
        <p:txBody>
          <a:bodyPr/>
          <a:lstStyle>
            <a:extLst/>
          </a:lstStyle>
          <a:p>
            <a:fld id="{DC0F25AA-A2B0-45E9-8357-27D066743480}" type="slidenum">
              <a:rPr lang="en-GB" smtClean="0"/>
              <a:t>‹#›</a:t>
            </a:fld>
            <a:endParaRPr lang="en-GB"/>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C5B5E2-EABD-45A9-B3B4-62DA08A60C35}" type="datetimeFigureOut">
              <a:rPr lang="en-GB" smtClean="0"/>
              <a:t>03/11/2018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DC0F25AA-A2B0-45E9-8357-27D06674348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4C5B5E2-EABD-45A9-B3B4-62DA08A60C35}" type="datetimeFigureOut">
              <a:rPr lang="en-GB" smtClean="0"/>
              <a:t>03/11/2018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DC0F25AA-A2B0-45E9-8357-27D066743480}" type="slidenum">
              <a:rPr lang="en-GB" smtClean="0"/>
              <a:t>‹#›</a:t>
            </a:fld>
            <a:endParaRPr lang="en-GB"/>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C5B5E2-EABD-45A9-B3B4-62DA08A60C35}" type="datetimeFigureOut">
              <a:rPr lang="en-GB" smtClean="0"/>
              <a:t>03/11/2018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DC0F25AA-A2B0-45E9-8357-27D06674348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4C5B5E2-EABD-45A9-B3B4-62DA08A60C35}" type="datetimeFigureOut">
              <a:rPr lang="en-GB" smtClean="0"/>
              <a:t>03/11/2018</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DC0F25AA-A2B0-45E9-8357-27D06674348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44C5B5E2-EABD-45A9-B3B4-62DA08A60C35}" type="datetimeFigureOut">
              <a:rPr lang="en-GB" smtClean="0"/>
              <a:t>03/11/2018</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DC0F25AA-A2B0-45E9-8357-27D06674348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44C5B5E2-EABD-45A9-B3B4-62DA08A60C35}" type="datetimeFigureOut">
              <a:rPr lang="en-GB" smtClean="0"/>
              <a:t>03/11/2018</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DC0F25AA-A2B0-45E9-8357-27D066743480}" type="slidenum">
              <a:rPr lang="en-GB" smtClean="0"/>
              <a:t>‹#›</a:t>
            </a:fld>
            <a:endParaRPr lang="en-GB"/>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C5B5E2-EABD-45A9-B3B4-62DA08A60C35}" type="datetimeFigureOut">
              <a:rPr lang="en-GB" smtClean="0"/>
              <a:t>03/11/2018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DC0F25AA-A2B0-45E9-8357-27D06674348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44C5B5E2-EABD-45A9-B3B4-62DA08A60C35}" type="datetimeFigureOut">
              <a:rPr lang="en-GB" smtClean="0"/>
              <a:t>03/11/2018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DC0F25AA-A2B0-45E9-8357-27D066743480}" type="slidenum">
              <a:rPr lang="en-GB" smtClean="0"/>
              <a:t>‹#›</a:t>
            </a:fld>
            <a:endParaRPr lang="en-GB"/>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C5B5E2-EABD-45A9-B3B4-62DA08A60C35}" type="datetimeFigureOut">
              <a:rPr lang="en-GB" smtClean="0"/>
              <a:t>03/11/2018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DC0F25AA-A2B0-45E9-8357-27D06674348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C5B5E2-EABD-45A9-B3B4-62DA08A60C35}" type="datetimeFigureOut">
              <a:rPr lang="en-GB" smtClean="0"/>
              <a:t>03/11/2018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DC0F25AA-A2B0-45E9-8357-27D06674348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4C5B5E2-EABD-45A9-B3B4-62DA08A60C35}" type="datetimeFigureOut">
              <a:rPr lang="en-GB" smtClean="0"/>
              <a:t>03/11/2018</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DC0F25AA-A2B0-45E9-8357-27D066743480}" type="slidenum">
              <a:rPr lang="en-GB" smtClean="0"/>
              <a:t>‹#›</a:t>
            </a:fld>
            <a:endParaRPr lang="en-GB"/>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a:t>O</a:t>
            </a:r>
            <a:r>
              <a:rPr lang="en-GB" b="1" dirty="0" smtClean="0"/>
              <a:t>rganization and Leadership </a:t>
            </a:r>
            <a:r>
              <a:rPr lang="en-GB" b="1" dirty="0"/>
              <a:t>T</a:t>
            </a:r>
            <a:r>
              <a:rPr lang="en-GB" b="1" dirty="0" smtClean="0"/>
              <a:t>heories</a:t>
            </a:r>
            <a:endParaRPr lang="en-GB" b="1" dirty="0"/>
          </a:p>
        </p:txBody>
      </p:sp>
      <p:sp>
        <p:nvSpPr>
          <p:cNvPr id="3" name="Subtitle 2"/>
          <p:cNvSpPr>
            <a:spLocks noGrp="1"/>
          </p:cNvSpPr>
          <p:nvPr>
            <p:ph type="subTitle" idx="1"/>
          </p:nvPr>
        </p:nvSpPr>
        <p:spPr>
          <a:xfrm>
            <a:off x="1619672" y="2780928"/>
            <a:ext cx="6400800" cy="2423120"/>
          </a:xfrm>
        </p:spPr>
        <p:txBody>
          <a:bodyPr>
            <a:noAutofit/>
          </a:bodyPr>
          <a:lstStyle/>
          <a:p>
            <a:pPr>
              <a:lnSpc>
                <a:spcPct val="200000"/>
              </a:lnSpc>
            </a:pPr>
            <a:r>
              <a:rPr lang="en-GB" dirty="0" smtClean="0">
                <a:solidFill>
                  <a:schemeClr val="tx1"/>
                </a:solidFill>
                <a:latin typeface="Times New Roman" pitchFamily="18" charset="0"/>
                <a:cs typeface="Times New Roman" pitchFamily="18" charset="0"/>
              </a:rPr>
              <a:t>Name</a:t>
            </a:r>
          </a:p>
          <a:p>
            <a:pPr>
              <a:lnSpc>
                <a:spcPct val="200000"/>
              </a:lnSpc>
            </a:pPr>
            <a:r>
              <a:rPr lang="en-GB" dirty="0" smtClean="0">
                <a:solidFill>
                  <a:schemeClr val="tx1"/>
                </a:solidFill>
                <a:latin typeface="Times New Roman" pitchFamily="18" charset="0"/>
                <a:cs typeface="Times New Roman" pitchFamily="18" charset="0"/>
              </a:rPr>
              <a:t>Professor</a:t>
            </a:r>
          </a:p>
          <a:p>
            <a:pPr>
              <a:lnSpc>
                <a:spcPct val="200000"/>
              </a:lnSpc>
            </a:pPr>
            <a:r>
              <a:rPr lang="en-GB" dirty="0" smtClean="0">
                <a:solidFill>
                  <a:schemeClr val="tx1"/>
                </a:solidFill>
                <a:latin typeface="Times New Roman" pitchFamily="18" charset="0"/>
                <a:cs typeface="Times New Roman" pitchFamily="18" charset="0"/>
              </a:rPr>
              <a:t>Course</a:t>
            </a:r>
          </a:p>
          <a:p>
            <a:pPr>
              <a:lnSpc>
                <a:spcPct val="200000"/>
              </a:lnSpc>
            </a:pPr>
            <a:r>
              <a:rPr lang="en-GB" dirty="0" smtClean="0">
                <a:solidFill>
                  <a:schemeClr val="tx1"/>
                </a:solidFill>
                <a:latin typeface="Times New Roman" pitchFamily="18" charset="0"/>
                <a:cs typeface="Times New Roman" pitchFamily="18" charset="0"/>
              </a:rPr>
              <a:t>Date</a:t>
            </a:r>
            <a:endParaRPr lang="en-GB"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838078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188641"/>
            <a:ext cx="7772400" cy="1008112"/>
          </a:xfrm>
        </p:spPr>
        <p:txBody>
          <a:bodyPr>
            <a:normAutofit fontScale="90000"/>
          </a:bodyPr>
          <a:lstStyle/>
          <a:p>
            <a:r>
              <a:rPr lang="en-GB" dirty="0" smtClean="0"/>
              <a:t>Bureaucratic Theory – Max Weber</a:t>
            </a:r>
            <a:endParaRPr lang="en-GB" dirty="0"/>
          </a:p>
        </p:txBody>
      </p:sp>
      <p:sp>
        <p:nvSpPr>
          <p:cNvPr id="3" name="Subtitle 2"/>
          <p:cNvSpPr>
            <a:spLocks noGrp="1"/>
          </p:cNvSpPr>
          <p:nvPr>
            <p:ph type="subTitle" idx="1"/>
          </p:nvPr>
        </p:nvSpPr>
        <p:spPr>
          <a:xfrm>
            <a:off x="971600" y="1268760"/>
            <a:ext cx="7776864" cy="5112568"/>
          </a:xfrm>
        </p:spPr>
        <p:txBody>
          <a:bodyPr>
            <a:noAutofit/>
          </a:bodyPr>
          <a:lstStyle/>
          <a:p>
            <a:pPr marL="457200" indent="-457200" algn="l">
              <a:lnSpc>
                <a:spcPct val="200000"/>
              </a:lnSpc>
              <a:buFont typeface="Arial" pitchFamily="34" charset="0"/>
              <a:buChar char="•"/>
            </a:pPr>
            <a:r>
              <a:rPr lang="en-GB" sz="1900" dirty="0">
                <a:solidFill>
                  <a:schemeClr val="tx1"/>
                </a:solidFill>
                <a:latin typeface="Times New Roman" pitchFamily="18" charset="0"/>
                <a:cs typeface="Times New Roman" pitchFamily="18" charset="0"/>
              </a:rPr>
              <a:t>Weber </a:t>
            </a:r>
            <a:r>
              <a:rPr lang="en-GB" sz="1900" dirty="0" smtClean="0">
                <a:solidFill>
                  <a:schemeClr val="tx1"/>
                </a:solidFill>
                <a:latin typeface="Times New Roman" pitchFamily="18" charset="0"/>
                <a:cs typeface="Times New Roman" pitchFamily="18" charset="0"/>
              </a:rPr>
              <a:t>observes that </a:t>
            </a:r>
            <a:r>
              <a:rPr lang="en-GB" sz="1900" dirty="0">
                <a:solidFill>
                  <a:schemeClr val="tx1"/>
                </a:solidFill>
                <a:latin typeface="Times New Roman" pitchFamily="18" charset="0"/>
                <a:cs typeface="Times New Roman" pitchFamily="18" charset="0"/>
              </a:rPr>
              <a:t>the advantage of bureaucracy </a:t>
            </a:r>
            <a:r>
              <a:rPr lang="en-GB" sz="1900" dirty="0" smtClean="0">
                <a:solidFill>
                  <a:schemeClr val="tx1"/>
                </a:solidFill>
                <a:latin typeface="Times New Roman" pitchFamily="18" charset="0"/>
                <a:cs typeface="Times New Roman" pitchFamily="18" charset="0"/>
              </a:rPr>
              <a:t>is that </a:t>
            </a:r>
            <a:r>
              <a:rPr lang="en-GB" sz="1900" dirty="0">
                <a:solidFill>
                  <a:schemeClr val="tx1"/>
                </a:solidFill>
                <a:latin typeface="Times New Roman" pitchFamily="18" charset="0"/>
                <a:cs typeface="Times New Roman" pitchFamily="18" charset="0"/>
              </a:rPr>
              <a:t>it </a:t>
            </a:r>
            <a:r>
              <a:rPr lang="en-GB" sz="1900" dirty="0" smtClean="0">
                <a:solidFill>
                  <a:schemeClr val="tx1"/>
                </a:solidFill>
                <a:latin typeface="Times New Roman" pitchFamily="18" charset="0"/>
                <a:cs typeface="Times New Roman" pitchFamily="18" charset="0"/>
              </a:rPr>
              <a:t>is </a:t>
            </a:r>
            <a:r>
              <a:rPr lang="en-GB" sz="1900" dirty="0">
                <a:solidFill>
                  <a:schemeClr val="tx1"/>
                </a:solidFill>
                <a:latin typeface="Times New Roman" pitchFamily="18" charset="0"/>
                <a:cs typeface="Times New Roman" pitchFamily="18" charset="0"/>
              </a:rPr>
              <a:t>the most technically proficient form of organization, possessing specialized expertise, certainty, continuity, and unity. </a:t>
            </a:r>
            <a:endParaRPr lang="en-GB" sz="1900" dirty="0" smtClean="0">
              <a:solidFill>
                <a:schemeClr val="tx1"/>
              </a:solidFill>
              <a:latin typeface="Times New Roman" pitchFamily="18" charset="0"/>
              <a:cs typeface="Times New Roman" pitchFamily="18" charset="0"/>
            </a:endParaRPr>
          </a:p>
          <a:p>
            <a:pPr marL="457200" indent="-457200" algn="l">
              <a:lnSpc>
                <a:spcPct val="200000"/>
              </a:lnSpc>
              <a:buFont typeface="Arial" pitchFamily="34" charset="0"/>
              <a:buChar char="•"/>
            </a:pPr>
            <a:r>
              <a:rPr lang="en-GB" sz="1900" dirty="0" smtClean="0">
                <a:solidFill>
                  <a:schemeClr val="tx1"/>
                </a:solidFill>
                <a:latin typeface="Times New Roman" pitchFamily="18" charset="0"/>
                <a:cs typeface="Times New Roman" pitchFamily="18" charset="0"/>
              </a:rPr>
              <a:t>Bureaucracy’s </a:t>
            </a:r>
            <a:r>
              <a:rPr lang="en-GB" sz="1900" dirty="0">
                <a:solidFill>
                  <a:schemeClr val="tx1"/>
                </a:solidFill>
                <a:latin typeface="Times New Roman" pitchFamily="18" charset="0"/>
                <a:cs typeface="Times New Roman" pitchFamily="18" charset="0"/>
              </a:rPr>
              <a:t>emergence as a preferred form of organization occurred with the rise of a money-based economy </a:t>
            </a:r>
            <a:r>
              <a:rPr lang="en-GB" sz="1900" dirty="0" smtClean="0">
                <a:solidFill>
                  <a:schemeClr val="tx1"/>
                </a:solidFill>
                <a:latin typeface="Times New Roman" pitchFamily="18" charset="0"/>
                <a:cs typeface="Times New Roman" pitchFamily="18" charset="0"/>
              </a:rPr>
              <a:t>bureaucratic </a:t>
            </a:r>
            <a:r>
              <a:rPr lang="en-GB" sz="1900" dirty="0">
                <a:solidFill>
                  <a:schemeClr val="tx1"/>
                </a:solidFill>
                <a:latin typeface="Times New Roman" pitchFamily="18" charset="0"/>
                <a:cs typeface="Times New Roman" pitchFamily="18" charset="0"/>
              </a:rPr>
              <a:t>organization equipped them to handle the various demands of capitalist production more efficiently than small-scale producers.</a:t>
            </a:r>
          </a:p>
          <a:p>
            <a:pPr marL="457200" indent="-457200" algn="l">
              <a:lnSpc>
                <a:spcPct val="200000"/>
              </a:lnSpc>
              <a:buFont typeface="Arial" pitchFamily="34" charset="0"/>
              <a:buChar char="•"/>
            </a:pPr>
            <a:r>
              <a:rPr lang="en-GB" sz="1900" dirty="0">
                <a:solidFill>
                  <a:schemeClr val="tx1"/>
                </a:solidFill>
                <a:latin typeface="Times New Roman" pitchFamily="18" charset="0"/>
                <a:cs typeface="Times New Roman" pitchFamily="18" charset="0"/>
              </a:rPr>
              <a:t>His </a:t>
            </a:r>
            <a:r>
              <a:rPr lang="en-GB" sz="1900" dirty="0" smtClean="0">
                <a:solidFill>
                  <a:schemeClr val="tx1"/>
                </a:solidFill>
                <a:latin typeface="Times New Roman" pitchFamily="18" charset="0"/>
                <a:cs typeface="Times New Roman" pitchFamily="18" charset="0"/>
              </a:rPr>
              <a:t>bureaucratic </a:t>
            </a:r>
            <a:r>
              <a:rPr lang="en-GB" sz="1900" dirty="0">
                <a:solidFill>
                  <a:schemeClr val="tx1"/>
                </a:solidFill>
                <a:latin typeface="Times New Roman" pitchFamily="18" charset="0"/>
                <a:cs typeface="Times New Roman" pitchFamily="18" charset="0"/>
              </a:rPr>
              <a:t>theory, </a:t>
            </a:r>
            <a:r>
              <a:rPr lang="en-GB" sz="1900" dirty="0" smtClean="0">
                <a:solidFill>
                  <a:schemeClr val="tx1"/>
                </a:solidFill>
                <a:latin typeface="Times New Roman" pitchFamily="18" charset="0"/>
                <a:cs typeface="Times New Roman" pitchFamily="18" charset="0"/>
              </a:rPr>
              <a:t>stresses </a:t>
            </a:r>
            <a:r>
              <a:rPr lang="en-GB" sz="1900" dirty="0">
                <a:solidFill>
                  <a:schemeClr val="tx1"/>
                </a:solidFill>
                <a:latin typeface="Times New Roman" pitchFamily="18" charset="0"/>
                <a:cs typeface="Times New Roman" pitchFamily="18" charset="0"/>
              </a:rPr>
              <a:t>strict rules and a firm distribution of power.</a:t>
            </a:r>
          </a:p>
          <a:p>
            <a:pPr algn="l"/>
            <a:endParaRPr lang="en-GB" dirty="0"/>
          </a:p>
        </p:txBody>
      </p:sp>
    </p:spTree>
    <p:extLst>
      <p:ext uri="{BB962C8B-B14F-4D97-AF65-F5344CB8AC3E}">
        <p14:creationId xmlns:p14="http://schemas.microsoft.com/office/powerpoint/2010/main" val="3108754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23728" y="548681"/>
            <a:ext cx="6334472" cy="1800199"/>
          </a:xfrm>
        </p:spPr>
        <p:txBody>
          <a:bodyPr/>
          <a:lstStyle/>
          <a:p>
            <a:r>
              <a:rPr lang="en-GB" dirty="0" smtClean="0">
                <a:latin typeface="Times New Roman" pitchFamily="18" charset="0"/>
                <a:cs typeface="Times New Roman" pitchFamily="18" charset="0"/>
              </a:rPr>
              <a:t>Perspective</a:t>
            </a:r>
            <a:endParaRPr lang="en-GB"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2852936"/>
            <a:ext cx="6400800" cy="2785864"/>
          </a:xfrm>
        </p:spPr>
        <p:txBody>
          <a:bodyPr>
            <a:noAutofit/>
          </a:bodyPr>
          <a:lstStyle/>
          <a:p>
            <a:pPr algn="ctr">
              <a:lnSpc>
                <a:spcPct val="220000"/>
              </a:lnSpc>
            </a:pPr>
            <a:r>
              <a:rPr lang="en-GB" sz="1600" dirty="0">
                <a:solidFill>
                  <a:schemeClr val="tx1"/>
                </a:solidFill>
                <a:latin typeface="Times New Roman" pitchFamily="18" charset="0"/>
                <a:cs typeface="Times New Roman" pitchFamily="18" charset="0"/>
              </a:rPr>
              <a:t>"Precision, speed, unambiguity, knowledge of files, continuity, discretion, unity, strict subordination, reduction of friction and of material, and personal costs – these are raised to the optimum point in the strictly bureaucratic administration," Weber</a:t>
            </a:r>
          </a:p>
          <a:p>
            <a:pPr marL="457200" indent="-457200" algn="l">
              <a:lnSpc>
                <a:spcPct val="220000"/>
              </a:lnSpc>
              <a:buFont typeface="Arial" pitchFamily="34" charset="0"/>
              <a:buChar char="•"/>
            </a:pPr>
            <a:endParaRPr lang="en-GB" sz="16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161822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latin typeface="Times New Roman" pitchFamily="18" charset="0"/>
                <a:cs typeface="Times New Roman" pitchFamily="18" charset="0"/>
              </a:rPr>
              <a:t>Elements of Bureaucratic Theory</a:t>
            </a:r>
            <a:endParaRPr lang="en-GB"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nSpc>
                <a:spcPct val="200000"/>
              </a:lnSpc>
            </a:pPr>
            <a:r>
              <a:rPr lang="en-GB" sz="1800" dirty="0" smtClean="0">
                <a:latin typeface="Times New Roman" pitchFamily="18" charset="0"/>
                <a:cs typeface="Times New Roman" pitchFamily="18" charset="0"/>
              </a:rPr>
              <a:t>Key elements of the Max Weber management theory are:</a:t>
            </a:r>
          </a:p>
          <a:p>
            <a:pPr marL="514350" indent="-514350">
              <a:lnSpc>
                <a:spcPct val="200000"/>
              </a:lnSpc>
              <a:buFont typeface="+mj-lt"/>
              <a:buAutoNum type="alphaLcPeriod"/>
            </a:pPr>
            <a:r>
              <a:rPr lang="en-GB" sz="1800" dirty="0" smtClean="0">
                <a:latin typeface="Times New Roman" pitchFamily="18" charset="0"/>
                <a:cs typeface="Times New Roman" pitchFamily="18" charset="0"/>
              </a:rPr>
              <a:t>Jurisdictional Competency</a:t>
            </a:r>
          </a:p>
          <a:p>
            <a:pPr marL="514350" indent="-514350">
              <a:lnSpc>
                <a:spcPct val="200000"/>
              </a:lnSpc>
              <a:buFont typeface="+mj-lt"/>
              <a:buAutoNum type="alphaLcPeriod"/>
            </a:pPr>
            <a:r>
              <a:rPr lang="en-GB" sz="1800" dirty="0" smtClean="0">
                <a:latin typeface="Times New Roman" pitchFamily="18" charset="0"/>
                <a:cs typeface="Times New Roman" pitchFamily="18" charset="0"/>
              </a:rPr>
              <a:t>Continuity</a:t>
            </a:r>
          </a:p>
          <a:p>
            <a:pPr marL="514350" indent="-514350">
              <a:lnSpc>
                <a:spcPct val="200000"/>
              </a:lnSpc>
              <a:buFont typeface="+mj-lt"/>
              <a:buAutoNum type="alphaLcPeriod"/>
            </a:pPr>
            <a:r>
              <a:rPr lang="en-GB" sz="1800" dirty="0" smtClean="0">
                <a:latin typeface="Times New Roman" pitchFamily="18" charset="0"/>
                <a:cs typeface="Times New Roman" pitchFamily="18" charset="0"/>
              </a:rPr>
              <a:t>Professionalization</a:t>
            </a:r>
          </a:p>
          <a:p>
            <a:pPr marL="514350" indent="-514350">
              <a:lnSpc>
                <a:spcPct val="200000"/>
              </a:lnSpc>
              <a:buFont typeface="+mj-lt"/>
              <a:buAutoNum type="alphaLcPeriod"/>
            </a:pPr>
            <a:r>
              <a:rPr lang="en-GB" sz="1800" dirty="0" smtClean="0">
                <a:latin typeface="Times New Roman" pitchFamily="18" charset="0"/>
                <a:cs typeface="Times New Roman" pitchFamily="18" charset="0"/>
              </a:rPr>
              <a:t>Command and Control</a:t>
            </a:r>
          </a:p>
          <a:p>
            <a:endParaRPr lang="en-GB" dirty="0"/>
          </a:p>
        </p:txBody>
      </p:sp>
    </p:spTree>
    <p:extLst>
      <p:ext uri="{BB962C8B-B14F-4D97-AF65-F5344CB8AC3E}">
        <p14:creationId xmlns:p14="http://schemas.microsoft.com/office/powerpoint/2010/main" val="3406069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dirty="0" smtClean="0">
                <a:latin typeface="Times New Roman" pitchFamily="18" charset="0"/>
                <a:cs typeface="Times New Roman" pitchFamily="18" charset="0"/>
              </a:rPr>
              <a:t>Elements of Bureaucratic Theory: </a:t>
            </a:r>
            <a:r>
              <a:rPr lang="en-GB" dirty="0" err="1" smtClean="0">
                <a:latin typeface="Times New Roman" pitchFamily="18" charset="0"/>
                <a:cs typeface="Times New Roman" pitchFamily="18" charset="0"/>
              </a:rPr>
              <a:t>Cont</a:t>
            </a:r>
            <a:endParaRPr lang="en-GB" dirty="0"/>
          </a:p>
        </p:txBody>
      </p:sp>
      <p:sp>
        <p:nvSpPr>
          <p:cNvPr id="3" name="Content Placeholder 2"/>
          <p:cNvSpPr>
            <a:spLocks noGrp="1"/>
          </p:cNvSpPr>
          <p:nvPr>
            <p:ph idx="1"/>
          </p:nvPr>
        </p:nvSpPr>
        <p:spPr>
          <a:xfrm>
            <a:off x="971600" y="1556792"/>
            <a:ext cx="7725544" cy="5112568"/>
          </a:xfrm>
        </p:spPr>
        <p:txBody>
          <a:bodyPr>
            <a:noAutofit/>
          </a:bodyPr>
          <a:lstStyle/>
          <a:p>
            <a:pPr marL="0" indent="0">
              <a:lnSpc>
                <a:spcPct val="200000"/>
              </a:lnSpc>
              <a:buNone/>
            </a:pPr>
            <a:r>
              <a:rPr lang="en-GB" sz="1400" b="1" dirty="0" smtClean="0">
                <a:latin typeface="Times New Roman" pitchFamily="18" charset="0"/>
                <a:cs typeface="Times New Roman" pitchFamily="18" charset="0"/>
              </a:rPr>
              <a:t>a</a:t>
            </a:r>
            <a:r>
              <a:rPr lang="en-GB" sz="1600" b="1" dirty="0" smtClean="0">
                <a:latin typeface="Times New Roman" pitchFamily="18" charset="0"/>
                <a:cs typeface="Times New Roman" pitchFamily="18" charset="0"/>
              </a:rPr>
              <a:t>. </a:t>
            </a:r>
            <a:r>
              <a:rPr lang="en-GB" sz="1600" b="1" dirty="0">
                <a:latin typeface="Times New Roman" pitchFamily="18" charset="0"/>
                <a:cs typeface="Times New Roman" pitchFamily="18" charset="0"/>
              </a:rPr>
              <a:t>Jurisdictional Competency</a:t>
            </a:r>
          </a:p>
          <a:p>
            <a:pPr>
              <a:lnSpc>
                <a:spcPct val="200000"/>
              </a:lnSpc>
            </a:pPr>
            <a:r>
              <a:rPr lang="en-GB" sz="1600" dirty="0">
                <a:latin typeface="Times New Roman" pitchFamily="18" charset="0"/>
                <a:cs typeface="Times New Roman" pitchFamily="18" charset="0"/>
              </a:rPr>
              <a:t>Organization should have units with defined responsibilities (Weber, 1968).</a:t>
            </a:r>
          </a:p>
          <a:p>
            <a:pPr>
              <a:lnSpc>
                <a:spcPct val="200000"/>
              </a:lnSpc>
            </a:pPr>
            <a:r>
              <a:rPr lang="en-GB" sz="1600" dirty="0">
                <a:latin typeface="Times New Roman" pitchFamily="18" charset="0"/>
                <a:cs typeface="Times New Roman" pitchFamily="18" charset="0"/>
              </a:rPr>
              <a:t>The organizational division of labour enables units and individuals within an organization to master details and skills and to turn the novel into the routine.</a:t>
            </a:r>
          </a:p>
          <a:p>
            <a:pPr>
              <a:lnSpc>
                <a:spcPct val="200000"/>
              </a:lnSpc>
            </a:pPr>
            <a:r>
              <a:rPr lang="en-GB" sz="1600" dirty="0">
                <a:latin typeface="Times New Roman" pitchFamily="18" charset="0"/>
                <a:cs typeface="Times New Roman" pitchFamily="18" charset="0"/>
              </a:rPr>
              <a:t>Responsibilities should be delegated based on skill and ability.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Employees </a:t>
            </a:r>
            <a:r>
              <a:rPr lang="en-GB" sz="1600" dirty="0">
                <a:latin typeface="Times New Roman" pitchFamily="18" charset="0"/>
                <a:cs typeface="Times New Roman" pitchFamily="18" charset="0"/>
              </a:rPr>
              <a:t>should be aware of their position's responsibilities and stick to them. </a:t>
            </a:r>
            <a:endParaRPr lang="en-GB" sz="16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205386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dirty="0" smtClean="0">
                <a:latin typeface="Times New Roman" pitchFamily="18" charset="0"/>
                <a:cs typeface="Times New Roman" pitchFamily="18" charset="0"/>
              </a:rPr>
              <a:t>Elements of Bureaucratic Theory: </a:t>
            </a:r>
            <a:r>
              <a:rPr lang="en-GB" dirty="0" err="1" smtClean="0">
                <a:latin typeface="Times New Roman" pitchFamily="18" charset="0"/>
                <a:cs typeface="Times New Roman" pitchFamily="18" charset="0"/>
              </a:rPr>
              <a:t>Cont</a:t>
            </a:r>
            <a:endParaRPr lang="en-GB" dirty="0"/>
          </a:p>
        </p:txBody>
      </p:sp>
      <p:sp>
        <p:nvSpPr>
          <p:cNvPr id="3" name="Content Placeholder 2"/>
          <p:cNvSpPr>
            <a:spLocks noGrp="1"/>
          </p:cNvSpPr>
          <p:nvPr>
            <p:ph idx="1"/>
          </p:nvPr>
        </p:nvSpPr>
        <p:spPr>
          <a:xfrm>
            <a:off x="971600" y="1052736"/>
            <a:ext cx="7725544" cy="5616624"/>
          </a:xfrm>
        </p:spPr>
        <p:txBody>
          <a:bodyPr>
            <a:noAutofit/>
          </a:bodyPr>
          <a:lstStyle/>
          <a:p>
            <a:pPr>
              <a:lnSpc>
                <a:spcPct val="200000"/>
              </a:lnSpc>
            </a:pPr>
            <a:r>
              <a:rPr lang="en-GB" sz="1600" smtClean="0">
                <a:latin typeface="Times New Roman" pitchFamily="18" charset="0"/>
                <a:cs typeface="Times New Roman" pitchFamily="18" charset="0"/>
              </a:rPr>
              <a:t>Straying </a:t>
            </a:r>
            <a:r>
              <a:rPr lang="en-GB" sz="1600" dirty="0">
                <a:latin typeface="Times New Roman" pitchFamily="18" charset="0"/>
                <a:cs typeface="Times New Roman" pitchFamily="18" charset="0"/>
              </a:rPr>
              <a:t>outside of their designated roles will disrupt the hierarchy of authority. Therefore, collaboration, creative thinking and idea pitching are also strongly discouraged (</a:t>
            </a:r>
            <a:r>
              <a:rPr lang="en-GB" sz="1600" dirty="0" err="1">
                <a:latin typeface="Times New Roman" pitchFamily="18" charset="0"/>
                <a:cs typeface="Times New Roman" pitchFamily="18" charset="0"/>
              </a:rPr>
              <a:t>Caramela</a:t>
            </a:r>
            <a:r>
              <a:rPr lang="en-GB" sz="1600" dirty="0">
                <a:latin typeface="Times New Roman" pitchFamily="18" charset="0"/>
                <a:cs typeface="Times New Roman" pitchFamily="18" charset="0"/>
              </a:rPr>
              <a:t>, 2018).</a:t>
            </a:r>
          </a:p>
          <a:p>
            <a:pPr>
              <a:lnSpc>
                <a:spcPct val="200000"/>
              </a:lnSpc>
            </a:pPr>
            <a:r>
              <a:rPr lang="en-GB" sz="1600" dirty="0">
                <a:latin typeface="Times New Roman" pitchFamily="18" charset="0"/>
                <a:cs typeface="Times New Roman" pitchFamily="18" charset="0"/>
              </a:rPr>
              <a:t> Hierarchy encourages the distribution of power among workers.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Employees </a:t>
            </a:r>
            <a:r>
              <a:rPr lang="en-GB" sz="1600" dirty="0">
                <a:latin typeface="Times New Roman" pitchFamily="18" charset="0"/>
                <a:cs typeface="Times New Roman" pitchFamily="18" charset="0"/>
              </a:rPr>
              <a:t>ranked highest have the most power, while employees ranked lowest must report to those above them.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Workers </a:t>
            </a:r>
            <a:r>
              <a:rPr lang="en-GB" sz="1600" dirty="0">
                <a:latin typeface="Times New Roman" pitchFamily="18" charset="0"/>
                <a:cs typeface="Times New Roman" pitchFamily="18" charset="0"/>
              </a:rPr>
              <a:t>should respect their supervisors and be certain not to overstep any boundaries (Weber, 1968).</a:t>
            </a:r>
          </a:p>
          <a:p>
            <a:pPr marL="0" indent="0">
              <a:lnSpc>
                <a:spcPct val="200000"/>
              </a:lnSpc>
              <a:buNone/>
            </a:pPr>
            <a:endParaRPr lang="en-GB" sz="1200" dirty="0"/>
          </a:p>
        </p:txBody>
      </p:sp>
    </p:spTree>
    <p:extLst>
      <p:ext uri="{BB962C8B-B14F-4D97-AF65-F5344CB8AC3E}">
        <p14:creationId xmlns:p14="http://schemas.microsoft.com/office/powerpoint/2010/main" val="2205386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r>
              <a:rPr lang="en-GB" dirty="0" smtClean="0">
                <a:latin typeface="Times New Roman" pitchFamily="18" charset="0"/>
                <a:cs typeface="Times New Roman" pitchFamily="18" charset="0"/>
              </a:rPr>
              <a:t>Elements of Bureaucratic Theory: </a:t>
            </a:r>
            <a:r>
              <a:rPr lang="en-GB" dirty="0" err="1" smtClean="0">
                <a:latin typeface="Times New Roman" pitchFamily="18" charset="0"/>
                <a:cs typeface="Times New Roman" pitchFamily="18" charset="0"/>
              </a:rPr>
              <a:t>Cont</a:t>
            </a:r>
            <a:endParaRPr lang="en-GB" dirty="0"/>
          </a:p>
        </p:txBody>
      </p:sp>
      <p:sp>
        <p:nvSpPr>
          <p:cNvPr id="3" name="Content Placeholder 2"/>
          <p:cNvSpPr>
            <a:spLocks noGrp="1"/>
          </p:cNvSpPr>
          <p:nvPr>
            <p:ph idx="1"/>
          </p:nvPr>
        </p:nvSpPr>
        <p:spPr>
          <a:xfrm>
            <a:off x="1043608" y="1052736"/>
            <a:ext cx="7581528" cy="5472608"/>
          </a:xfrm>
        </p:spPr>
        <p:txBody>
          <a:bodyPr>
            <a:normAutofit fontScale="47500" lnSpcReduction="20000"/>
          </a:bodyPr>
          <a:lstStyle/>
          <a:p>
            <a:pPr marL="0" indent="0">
              <a:buNone/>
            </a:pPr>
            <a:r>
              <a:rPr lang="en-GB" b="1" dirty="0" smtClean="0">
                <a:latin typeface="Times New Roman" pitchFamily="18" charset="0"/>
                <a:cs typeface="Times New Roman" pitchFamily="18" charset="0"/>
              </a:rPr>
              <a:t>b. </a:t>
            </a:r>
            <a:r>
              <a:rPr lang="en-GB" b="1" dirty="0">
                <a:latin typeface="Times New Roman" pitchFamily="18" charset="0"/>
                <a:cs typeface="Times New Roman" pitchFamily="18" charset="0"/>
              </a:rPr>
              <a:t>Continuity</a:t>
            </a:r>
          </a:p>
          <a:p>
            <a:pPr>
              <a:lnSpc>
                <a:spcPct val="200000"/>
              </a:lnSpc>
            </a:pPr>
            <a:r>
              <a:rPr lang="en-GB" sz="2900" dirty="0">
                <a:latin typeface="Times New Roman" pitchFamily="18" charset="0"/>
                <a:cs typeface="Times New Roman" pitchFamily="18" charset="0"/>
              </a:rPr>
              <a:t>Rational-legal authority necessitates uniform rules and procedures for written documents and official behaviour. </a:t>
            </a:r>
          </a:p>
          <a:p>
            <a:pPr>
              <a:lnSpc>
                <a:spcPct val="200000"/>
              </a:lnSpc>
            </a:pPr>
            <a:r>
              <a:rPr lang="en-GB" sz="2900" dirty="0">
                <a:latin typeface="Times New Roman" pitchFamily="18" charset="0"/>
                <a:cs typeface="Times New Roman" pitchFamily="18" charset="0"/>
              </a:rPr>
              <a:t>A bureaucracy’s files </a:t>
            </a:r>
            <a:r>
              <a:rPr lang="en-GB" sz="2900" dirty="0" smtClean="0">
                <a:latin typeface="Times New Roman" pitchFamily="18" charset="0"/>
                <a:cs typeface="Times New Roman" pitchFamily="18" charset="0"/>
              </a:rPr>
              <a:t>(its </a:t>
            </a:r>
            <a:r>
              <a:rPr lang="en-GB" sz="2900" dirty="0">
                <a:latin typeface="Times New Roman" pitchFamily="18" charset="0"/>
                <a:cs typeface="Times New Roman" pitchFamily="18" charset="0"/>
              </a:rPr>
              <a:t>past records) provide it with organizational memory, </a:t>
            </a:r>
            <a:r>
              <a:rPr lang="en-GB" sz="2900" dirty="0" smtClean="0">
                <a:latin typeface="Times New Roman" pitchFamily="18" charset="0"/>
                <a:cs typeface="Times New Roman" pitchFamily="18" charset="0"/>
              </a:rPr>
              <a:t>enabling </a:t>
            </a:r>
            <a:r>
              <a:rPr lang="en-GB" sz="2900" dirty="0">
                <a:latin typeface="Times New Roman" pitchFamily="18" charset="0"/>
                <a:cs typeface="Times New Roman" pitchFamily="18" charset="0"/>
              </a:rPr>
              <a:t>it to follow precedent and standard operating procedures</a:t>
            </a:r>
          </a:p>
          <a:p>
            <a:pPr>
              <a:lnSpc>
                <a:spcPct val="200000"/>
              </a:lnSpc>
            </a:pPr>
            <a:r>
              <a:rPr lang="en-GB" sz="2900" dirty="0">
                <a:latin typeface="Times New Roman" pitchFamily="18" charset="0"/>
                <a:cs typeface="Times New Roman" pitchFamily="18" charset="0"/>
              </a:rPr>
              <a:t>Leaders should take notes on every position, occurrence or concern that involves the company. </a:t>
            </a:r>
            <a:r>
              <a:rPr lang="en-GB" sz="2900" dirty="0" smtClean="0">
                <a:latin typeface="Times New Roman" pitchFamily="18" charset="0"/>
                <a:cs typeface="Times New Roman" pitchFamily="18" charset="0"/>
              </a:rPr>
              <a:t>And can refer </a:t>
            </a:r>
            <a:r>
              <a:rPr lang="en-GB" sz="2900" dirty="0">
                <a:latin typeface="Times New Roman" pitchFamily="18" charset="0"/>
                <a:cs typeface="Times New Roman" pitchFamily="18" charset="0"/>
              </a:rPr>
              <a:t>to it later and handle any issues accordingly. For instance, managers should record every responsibility of every role in the company so there are no misunderstandings; and </a:t>
            </a:r>
            <a:r>
              <a:rPr lang="en-GB" sz="2900" dirty="0" smtClean="0">
                <a:latin typeface="Times New Roman" pitchFamily="18" charset="0"/>
                <a:cs typeface="Times New Roman" pitchFamily="18" charset="0"/>
              </a:rPr>
              <a:t>manager </a:t>
            </a:r>
            <a:r>
              <a:rPr lang="en-GB" sz="2900" dirty="0">
                <a:latin typeface="Times New Roman" pitchFamily="18" charset="0"/>
                <a:cs typeface="Times New Roman" pitchFamily="18" charset="0"/>
              </a:rPr>
              <a:t>should keep tabs to ensure there are no negative patterns.</a:t>
            </a:r>
          </a:p>
          <a:p>
            <a:pPr>
              <a:lnSpc>
                <a:spcPct val="200000"/>
              </a:lnSpc>
            </a:pPr>
            <a:r>
              <a:rPr lang="en-GB" sz="2900" dirty="0">
                <a:latin typeface="Times New Roman" pitchFamily="18" charset="0"/>
                <a:cs typeface="Times New Roman" pitchFamily="18" charset="0"/>
              </a:rPr>
              <a:t>Additionally, workers should keep track of their hours and record their daily assignments and progress. Managers have the right to know how their employees are using (or abusing) their </a:t>
            </a:r>
            <a:r>
              <a:rPr lang="en-GB" sz="2900" dirty="0" smtClean="0">
                <a:latin typeface="Times New Roman" pitchFamily="18" charset="0"/>
                <a:cs typeface="Times New Roman" pitchFamily="18" charset="0"/>
              </a:rPr>
              <a:t>time </a:t>
            </a:r>
            <a:r>
              <a:rPr lang="en-GB" sz="2900" dirty="0">
                <a:latin typeface="Times New Roman" pitchFamily="18" charset="0"/>
                <a:cs typeface="Times New Roman" pitchFamily="18" charset="0"/>
              </a:rPr>
              <a:t>(</a:t>
            </a:r>
            <a:r>
              <a:rPr lang="en-GB" sz="2900" dirty="0" err="1">
                <a:latin typeface="Times New Roman" pitchFamily="18" charset="0"/>
                <a:cs typeface="Times New Roman" pitchFamily="18" charset="0"/>
              </a:rPr>
              <a:t>Rockman</a:t>
            </a:r>
            <a:r>
              <a:rPr lang="en-GB" sz="2900" dirty="0">
                <a:latin typeface="Times New Roman" pitchFamily="18" charset="0"/>
                <a:cs typeface="Times New Roman" pitchFamily="18" charset="0"/>
              </a:rPr>
              <a:t>, 2018</a:t>
            </a:r>
            <a:r>
              <a:rPr lang="en-GB" sz="2900" dirty="0" smtClean="0">
                <a:latin typeface="Times New Roman" pitchFamily="18" charset="0"/>
                <a:cs typeface="Times New Roman" pitchFamily="18" charset="0"/>
              </a:rPr>
              <a:t>).</a:t>
            </a:r>
            <a:endParaRPr lang="en-GB" sz="2900" dirty="0">
              <a:latin typeface="Times New Roman" pitchFamily="18" charset="0"/>
              <a:cs typeface="Times New Roman" pitchFamily="18" charset="0"/>
            </a:endParaRPr>
          </a:p>
        </p:txBody>
      </p:sp>
    </p:spTree>
    <p:extLst>
      <p:ext uri="{BB962C8B-B14F-4D97-AF65-F5344CB8AC3E}">
        <p14:creationId xmlns:p14="http://schemas.microsoft.com/office/powerpoint/2010/main" val="2543964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r>
              <a:rPr lang="en-GB" dirty="0" smtClean="0">
                <a:latin typeface="Times New Roman" pitchFamily="18" charset="0"/>
                <a:cs typeface="Times New Roman" pitchFamily="18" charset="0"/>
              </a:rPr>
              <a:t>Elements of Bureaucratic Theory: </a:t>
            </a:r>
            <a:r>
              <a:rPr lang="en-GB" dirty="0" err="1" smtClean="0">
                <a:latin typeface="Times New Roman" pitchFamily="18" charset="0"/>
                <a:cs typeface="Times New Roman" pitchFamily="18" charset="0"/>
              </a:rPr>
              <a:t>Cont</a:t>
            </a:r>
            <a:endParaRPr lang="en-GB" dirty="0"/>
          </a:p>
        </p:txBody>
      </p:sp>
      <p:sp>
        <p:nvSpPr>
          <p:cNvPr id="3" name="Content Placeholder 2"/>
          <p:cNvSpPr>
            <a:spLocks noGrp="1"/>
          </p:cNvSpPr>
          <p:nvPr>
            <p:ph idx="1"/>
          </p:nvPr>
        </p:nvSpPr>
        <p:spPr>
          <a:xfrm>
            <a:off x="395536" y="1052736"/>
            <a:ext cx="8229600" cy="5805264"/>
          </a:xfrm>
        </p:spPr>
        <p:txBody>
          <a:bodyPr>
            <a:normAutofit fontScale="92500"/>
          </a:bodyPr>
          <a:lstStyle/>
          <a:p>
            <a:pPr marL="0" indent="0">
              <a:buNone/>
            </a:pPr>
            <a:r>
              <a:rPr lang="en-GB" sz="2400" b="1" dirty="0" smtClean="0"/>
              <a:t>c. Professionalization</a:t>
            </a:r>
            <a:endParaRPr lang="en-GB" sz="2400" dirty="0"/>
          </a:p>
          <a:p>
            <a:pPr>
              <a:lnSpc>
                <a:spcPct val="200000"/>
              </a:lnSpc>
            </a:pPr>
            <a:r>
              <a:rPr lang="en-GB" sz="1600" dirty="0">
                <a:latin typeface="Times New Roman" pitchFamily="18" charset="0"/>
                <a:cs typeface="Times New Roman" pitchFamily="18" charset="0"/>
              </a:rPr>
              <a:t>Hiring based solely on specific qualifications</a:t>
            </a:r>
          </a:p>
          <a:p>
            <a:pPr>
              <a:lnSpc>
                <a:spcPct val="200000"/>
              </a:lnSpc>
            </a:pPr>
            <a:r>
              <a:rPr lang="en-GB" sz="1600" dirty="0">
                <a:latin typeface="Times New Roman" pitchFamily="18" charset="0"/>
                <a:cs typeface="Times New Roman" pitchFamily="18" charset="0"/>
              </a:rPr>
              <a:t>Professionalization is vested in the corps of civil servants whose positions have generally been obtained through the passage of tests based upon merit (</a:t>
            </a:r>
            <a:r>
              <a:rPr lang="en-GB" sz="1600" dirty="0" err="1">
                <a:latin typeface="Times New Roman" pitchFamily="18" charset="0"/>
                <a:cs typeface="Times New Roman" pitchFamily="18" charset="0"/>
              </a:rPr>
              <a:t>Rockman</a:t>
            </a:r>
            <a:r>
              <a:rPr lang="en-GB" sz="1600" dirty="0">
                <a:latin typeface="Times New Roman" pitchFamily="18" charset="0"/>
                <a:cs typeface="Times New Roman" pitchFamily="18" charset="0"/>
              </a:rPr>
              <a:t>, 2018). </a:t>
            </a:r>
          </a:p>
          <a:p>
            <a:pPr>
              <a:lnSpc>
                <a:spcPct val="200000"/>
              </a:lnSpc>
            </a:pPr>
            <a:r>
              <a:rPr lang="en-GB" sz="1600" dirty="0">
                <a:latin typeface="Times New Roman" pitchFamily="18" charset="0"/>
                <a:cs typeface="Times New Roman" pitchFamily="18" charset="0"/>
              </a:rPr>
              <a:t>Weber called for only the most ideal candidates with the exact skill set required for the position to ensure the best results (</a:t>
            </a:r>
            <a:r>
              <a:rPr lang="en-GB" sz="1600" dirty="0" err="1">
                <a:latin typeface="Times New Roman" pitchFamily="18" charset="0"/>
                <a:cs typeface="Times New Roman" pitchFamily="18" charset="0"/>
              </a:rPr>
              <a:t>Caramela</a:t>
            </a:r>
            <a:r>
              <a:rPr lang="en-GB" sz="1600" dirty="0">
                <a:latin typeface="Times New Roman" pitchFamily="18" charset="0"/>
                <a:cs typeface="Times New Roman" pitchFamily="18" charset="0"/>
              </a:rPr>
              <a:t>, 2018). There should be no nepotism or exceptions to these high standards. If a person is not perfectly qualified, they are not a fit.</a:t>
            </a:r>
          </a:p>
          <a:p>
            <a:pPr>
              <a:lnSpc>
                <a:spcPct val="200000"/>
              </a:lnSpc>
            </a:pPr>
            <a:r>
              <a:rPr lang="en-GB" sz="1600" dirty="0">
                <a:latin typeface="Times New Roman" pitchFamily="18" charset="0"/>
                <a:cs typeface="Times New Roman" pitchFamily="18" charset="0"/>
              </a:rPr>
              <a:t>The hiring decision should be based solely on their experience and expertise. </a:t>
            </a:r>
          </a:p>
          <a:p>
            <a:pPr>
              <a:lnSpc>
                <a:spcPct val="200000"/>
              </a:lnSpc>
            </a:pPr>
            <a:r>
              <a:rPr lang="en-GB" sz="1600" dirty="0">
                <a:latin typeface="Times New Roman" pitchFamily="18" charset="0"/>
                <a:cs typeface="Times New Roman" pitchFamily="18" charset="0"/>
              </a:rPr>
              <a:t>Professionalization increases expertise and continuity within the organization. Even when organizations are temporarily leaderless or experience turmoil in their top leadership positions, the professional cadre helps to maintain an organizational equilibrium (</a:t>
            </a:r>
            <a:r>
              <a:rPr lang="en-GB" sz="1600" dirty="0" err="1">
                <a:latin typeface="Times New Roman" pitchFamily="18" charset="0"/>
                <a:cs typeface="Times New Roman" pitchFamily="18" charset="0"/>
              </a:rPr>
              <a:t>Rockman</a:t>
            </a:r>
            <a:r>
              <a:rPr lang="en-GB" sz="1600" dirty="0">
                <a:latin typeface="Times New Roman" pitchFamily="18" charset="0"/>
                <a:cs typeface="Times New Roman" pitchFamily="18" charset="0"/>
              </a:rPr>
              <a:t>, 2018).</a:t>
            </a:r>
          </a:p>
          <a:p>
            <a:pPr marL="0" indent="0">
              <a:buNone/>
            </a:pPr>
            <a:endParaRPr lang="en-GB" sz="2200" dirty="0">
              <a:latin typeface="Times New Roman" pitchFamily="18" charset="0"/>
              <a:cs typeface="Times New Roman" pitchFamily="18" charset="0"/>
            </a:endParaRPr>
          </a:p>
        </p:txBody>
      </p:sp>
    </p:spTree>
    <p:extLst>
      <p:ext uri="{BB962C8B-B14F-4D97-AF65-F5344CB8AC3E}">
        <p14:creationId xmlns:p14="http://schemas.microsoft.com/office/powerpoint/2010/main" val="2543964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Times New Roman" pitchFamily="18" charset="0"/>
                <a:cs typeface="Times New Roman" pitchFamily="18" charset="0"/>
              </a:rPr>
              <a:t>Elements of Bureaucratic Theory: </a:t>
            </a:r>
            <a:r>
              <a:rPr lang="en-GB" dirty="0" err="1" smtClean="0">
                <a:latin typeface="Times New Roman" pitchFamily="18" charset="0"/>
                <a:cs typeface="Times New Roman" pitchFamily="18" charset="0"/>
              </a:rPr>
              <a:t>Cont</a:t>
            </a:r>
            <a:endParaRPr lang="en-GB" dirty="0"/>
          </a:p>
        </p:txBody>
      </p:sp>
      <p:sp>
        <p:nvSpPr>
          <p:cNvPr id="3" name="Content Placeholder 2"/>
          <p:cNvSpPr>
            <a:spLocks noGrp="1"/>
          </p:cNvSpPr>
          <p:nvPr>
            <p:ph idx="1"/>
          </p:nvPr>
        </p:nvSpPr>
        <p:spPr/>
        <p:txBody>
          <a:bodyPr/>
          <a:lstStyle/>
          <a:p>
            <a:pPr marL="0" indent="0">
              <a:buNone/>
            </a:pPr>
            <a:r>
              <a:rPr lang="en-GB" b="1" dirty="0" smtClean="0"/>
              <a:t>d. Command </a:t>
            </a:r>
            <a:r>
              <a:rPr lang="en-GB" b="1" dirty="0"/>
              <a:t>and Control</a:t>
            </a:r>
            <a:endParaRPr lang="en-GB" dirty="0"/>
          </a:p>
          <a:p>
            <a:pPr>
              <a:lnSpc>
                <a:spcPct val="200000"/>
              </a:lnSpc>
            </a:pPr>
            <a:r>
              <a:rPr lang="en-GB" sz="1800" dirty="0">
                <a:latin typeface="Times New Roman" pitchFamily="18" charset="0"/>
                <a:cs typeface="Times New Roman" pitchFamily="18" charset="0"/>
              </a:rPr>
              <a:t>Bureaucratic authority is organized hierarchically, with responsibility taken at the top and delegated with decreasing discretion below (Weber, 1968).</a:t>
            </a:r>
          </a:p>
          <a:p>
            <a:pPr>
              <a:lnSpc>
                <a:spcPct val="200000"/>
              </a:lnSpc>
            </a:pPr>
            <a:r>
              <a:rPr lang="en-GB" sz="1800" dirty="0">
                <a:latin typeface="Times New Roman" pitchFamily="18" charset="0"/>
                <a:cs typeface="Times New Roman" pitchFamily="18" charset="0"/>
              </a:rPr>
              <a:t>Authority is the glue that holds together diversity and prevents units from exercising unchecked discretion.</a:t>
            </a:r>
          </a:p>
          <a:p>
            <a:endParaRPr lang="en-GB" dirty="0"/>
          </a:p>
        </p:txBody>
      </p:sp>
    </p:spTree>
    <p:extLst>
      <p:ext uri="{BB962C8B-B14F-4D97-AF65-F5344CB8AC3E}">
        <p14:creationId xmlns:p14="http://schemas.microsoft.com/office/powerpoint/2010/main" val="2866921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850106"/>
          </a:xfrm>
        </p:spPr>
        <p:txBody>
          <a:bodyPr>
            <a:normAutofit/>
          </a:bodyPr>
          <a:lstStyle/>
          <a:p>
            <a:r>
              <a:rPr lang="en-GB" dirty="0" smtClean="0">
                <a:latin typeface="Times New Roman" pitchFamily="18" charset="0"/>
                <a:cs typeface="Times New Roman" pitchFamily="18" charset="0"/>
              </a:rPr>
              <a:t>Critique: Bureaucratic Theory</a:t>
            </a:r>
            <a:endParaRPr lang="en-GB" dirty="0"/>
          </a:p>
        </p:txBody>
      </p:sp>
      <p:sp>
        <p:nvSpPr>
          <p:cNvPr id="3" name="Content Placeholder 2"/>
          <p:cNvSpPr>
            <a:spLocks noGrp="1"/>
          </p:cNvSpPr>
          <p:nvPr>
            <p:ph idx="1"/>
          </p:nvPr>
        </p:nvSpPr>
        <p:spPr>
          <a:xfrm>
            <a:off x="971600" y="1268760"/>
            <a:ext cx="7715200" cy="5472608"/>
          </a:xfrm>
        </p:spPr>
        <p:txBody>
          <a:bodyPr>
            <a:normAutofit fontScale="85000" lnSpcReduction="10000"/>
          </a:bodyPr>
          <a:lstStyle/>
          <a:p>
            <a:pPr>
              <a:lnSpc>
                <a:spcPct val="200000"/>
              </a:lnSpc>
            </a:pPr>
            <a:r>
              <a:rPr lang="en-GB" sz="2000" dirty="0">
                <a:latin typeface="Times New Roman" pitchFamily="18" charset="0"/>
                <a:cs typeface="Times New Roman" pitchFamily="18" charset="0"/>
              </a:rPr>
              <a:t>While his theory prioritizes efficiency, </a:t>
            </a:r>
            <a:r>
              <a:rPr lang="en-GB" sz="2000" dirty="0" smtClean="0">
                <a:latin typeface="Times New Roman" pitchFamily="18" charset="0"/>
                <a:cs typeface="Times New Roman" pitchFamily="18" charset="0"/>
              </a:rPr>
              <a:t>Weber's </a:t>
            </a:r>
            <a:r>
              <a:rPr lang="en-GB" sz="2000" dirty="0">
                <a:latin typeface="Times New Roman" pitchFamily="18" charset="0"/>
                <a:cs typeface="Times New Roman" pitchFamily="18" charset="0"/>
              </a:rPr>
              <a:t>beliefs discourage creativity and collaboration in the workplace, and oppose flexibility and risk.</a:t>
            </a:r>
          </a:p>
          <a:p>
            <a:pPr>
              <a:lnSpc>
                <a:spcPct val="200000"/>
              </a:lnSpc>
            </a:pPr>
            <a:r>
              <a:rPr lang="en-GB" sz="2000" dirty="0">
                <a:latin typeface="Times New Roman" pitchFamily="18" charset="0"/>
                <a:cs typeface="Times New Roman" pitchFamily="18" charset="0"/>
              </a:rPr>
              <a:t>Although the division of labour is highly efficient, it can lead to a number of harmful organizational pathologies; for example, units or individuals may be unable to identify and respond adequately to problems outside their competency and may approach all problems and priorities exclusively from the purview of a unit’s specific </a:t>
            </a:r>
            <a:r>
              <a:rPr lang="en-GB" sz="2000" dirty="0" smtClean="0">
                <a:latin typeface="Times New Roman" pitchFamily="18" charset="0"/>
                <a:cs typeface="Times New Roman" pitchFamily="18" charset="0"/>
              </a:rPr>
              <a:t>capabilities (</a:t>
            </a:r>
            <a:r>
              <a:rPr lang="en-GB" sz="2000" dirty="0" err="1" smtClean="0">
                <a:latin typeface="Times New Roman" pitchFamily="18" charset="0"/>
                <a:cs typeface="Times New Roman" pitchFamily="18" charset="0"/>
              </a:rPr>
              <a:t>Rockman</a:t>
            </a:r>
            <a:r>
              <a:rPr lang="en-GB" sz="2000" dirty="0" smtClean="0">
                <a:latin typeface="Times New Roman" pitchFamily="18" charset="0"/>
                <a:cs typeface="Times New Roman" pitchFamily="18" charset="0"/>
              </a:rPr>
              <a:t>, 2018).</a:t>
            </a:r>
            <a:endParaRPr lang="en-GB" sz="2000" dirty="0">
              <a:latin typeface="Times New Roman" pitchFamily="18" charset="0"/>
              <a:cs typeface="Times New Roman" pitchFamily="18" charset="0"/>
            </a:endParaRPr>
          </a:p>
          <a:p>
            <a:pPr>
              <a:lnSpc>
                <a:spcPct val="200000"/>
              </a:lnSpc>
            </a:pPr>
            <a:r>
              <a:rPr lang="en-GB" sz="2000" dirty="0">
                <a:latin typeface="Times New Roman" pitchFamily="18" charset="0"/>
                <a:cs typeface="Times New Roman" pitchFamily="18" charset="0"/>
              </a:rPr>
              <a:t>Hierarchical organization strangles creative impulses and injects hyper-cautious modes of behaviour based on expectations of what superiors may desire (</a:t>
            </a:r>
            <a:r>
              <a:rPr lang="en-GB" sz="2000" dirty="0" err="1">
                <a:latin typeface="Times New Roman" pitchFamily="18" charset="0"/>
                <a:cs typeface="Times New Roman" pitchFamily="18" charset="0"/>
              </a:rPr>
              <a:t>Rockman</a:t>
            </a:r>
            <a:r>
              <a:rPr lang="en-GB" sz="2000" dirty="0">
                <a:latin typeface="Times New Roman" pitchFamily="18" charset="0"/>
                <a:cs typeface="Times New Roman" pitchFamily="18" charset="0"/>
              </a:rPr>
              <a:t>, 2018).</a:t>
            </a:r>
          </a:p>
          <a:p>
            <a:endParaRPr lang="en-GB" dirty="0"/>
          </a:p>
        </p:txBody>
      </p:sp>
    </p:spTree>
    <p:extLst>
      <p:ext uri="{BB962C8B-B14F-4D97-AF65-F5344CB8AC3E}">
        <p14:creationId xmlns:p14="http://schemas.microsoft.com/office/powerpoint/2010/main" val="3739221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itchFamily="18" charset="0"/>
                <a:cs typeface="Times New Roman" pitchFamily="18" charset="0"/>
              </a:rPr>
              <a:t>Summary: </a:t>
            </a:r>
            <a:r>
              <a:rPr lang="en-GB" dirty="0" smtClean="0">
                <a:latin typeface="Times New Roman" pitchFamily="18" charset="0"/>
                <a:cs typeface="Times New Roman" pitchFamily="18" charset="0"/>
              </a:rPr>
              <a:t>Bureaucratic Theory</a:t>
            </a: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a:bodyPr>
          <a:lstStyle/>
          <a:p>
            <a:pPr>
              <a:lnSpc>
                <a:spcPct val="200000"/>
              </a:lnSpc>
            </a:pPr>
            <a:r>
              <a:rPr lang="en-GB" sz="1800" dirty="0">
                <a:latin typeface="Times New Roman" pitchFamily="18" charset="0"/>
                <a:cs typeface="Times New Roman" pitchFamily="18" charset="0"/>
              </a:rPr>
              <a:t>Basic elements of pure bureaucratic organization are its emphasis on procedural regularity, a hierarchical system of accountability and responsibility, specialization of function, continuity, a legal-rational basis, and fundamental conservatism. </a:t>
            </a:r>
            <a:endParaRPr lang="en-GB" sz="1800" dirty="0" smtClean="0">
              <a:latin typeface="Times New Roman" pitchFamily="18" charset="0"/>
              <a:cs typeface="Times New Roman" pitchFamily="18" charset="0"/>
            </a:endParaRPr>
          </a:p>
          <a:p>
            <a:pPr>
              <a:lnSpc>
                <a:spcPct val="200000"/>
              </a:lnSpc>
            </a:pPr>
            <a:r>
              <a:rPr lang="en-GB" sz="1800" dirty="0" smtClean="0">
                <a:latin typeface="Times New Roman" pitchFamily="18" charset="0"/>
                <a:cs typeface="Times New Roman" pitchFamily="18" charset="0"/>
              </a:rPr>
              <a:t>The </a:t>
            </a:r>
            <a:r>
              <a:rPr lang="en-GB" sz="1800" dirty="0">
                <a:latin typeface="Times New Roman" pitchFamily="18" charset="0"/>
                <a:cs typeface="Times New Roman" pitchFamily="18" charset="0"/>
              </a:rPr>
              <a:t>emergence of capitalism and the emphasis on standard </a:t>
            </a:r>
            <a:r>
              <a:rPr lang="en-GB" sz="1800" dirty="0" smtClean="0">
                <a:latin typeface="Times New Roman" pitchFamily="18" charset="0"/>
                <a:cs typeface="Times New Roman" pitchFamily="18" charset="0"/>
              </a:rPr>
              <a:t>is created for </a:t>
            </a:r>
            <a:r>
              <a:rPr lang="en-GB" sz="1800" dirty="0">
                <a:latin typeface="Times New Roman" pitchFamily="18" charset="0"/>
                <a:cs typeface="Times New Roman" pitchFamily="18" charset="0"/>
              </a:rPr>
              <a:t>bureaucratic forms of organization in both the private and public sectors. </a:t>
            </a:r>
            <a:endParaRPr lang="en-GB" sz="1800" dirty="0" smtClean="0">
              <a:latin typeface="Times New Roman" pitchFamily="18" charset="0"/>
              <a:cs typeface="Times New Roman" pitchFamily="18" charset="0"/>
            </a:endParaRPr>
          </a:p>
          <a:p>
            <a:pPr>
              <a:lnSpc>
                <a:spcPct val="200000"/>
              </a:lnSpc>
            </a:pPr>
            <a:r>
              <a:rPr lang="en-GB" sz="1800" dirty="0" smtClean="0">
                <a:latin typeface="Times New Roman" pitchFamily="18" charset="0"/>
                <a:cs typeface="Times New Roman" pitchFamily="18" charset="0"/>
              </a:rPr>
              <a:t>However</a:t>
            </a:r>
            <a:r>
              <a:rPr lang="en-GB" sz="1800" dirty="0">
                <a:latin typeface="Times New Roman" pitchFamily="18" charset="0"/>
                <a:cs typeface="Times New Roman" pitchFamily="18" charset="0"/>
              </a:rPr>
              <a:t>, the critical elements of the bureaucratic form of organization also can conflict with one another and are often at the base of criticisms that regard bureaucracies as dysfunctional. In sum, what makes bureaucracy work also may work against it.</a:t>
            </a:r>
          </a:p>
          <a:p>
            <a:endParaRPr lang="en-GB" dirty="0"/>
          </a:p>
        </p:txBody>
      </p:sp>
    </p:spTree>
    <p:extLst>
      <p:ext uri="{BB962C8B-B14F-4D97-AF65-F5344CB8AC3E}">
        <p14:creationId xmlns:p14="http://schemas.microsoft.com/office/powerpoint/2010/main" val="1322287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Change Theory: Introduction</a:t>
            </a:r>
            <a:endParaRPr lang="en-GB" dirty="0"/>
          </a:p>
        </p:txBody>
      </p:sp>
      <p:sp>
        <p:nvSpPr>
          <p:cNvPr id="3" name="Content Placeholder 2"/>
          <p:cNvSpPr>
            <a:spLocks noGrp="1"/>
          </p:cNvSpPr>
          <p:nvPr>
            <p:ph idx="1"/>
          </p:nvPr>
        </p:nvSpPr>
        <p:spPr/>
        <p:txBody>
          <a:bodyPr>
            <a:normAutofit/>
          </a:bodyPr>
          <a:lstStyle/>
          <a:p>
            <a:pPr>
              <a:lnSpc>
                <a:spcPct val="200000"/>
              </a:lnSpc>
            </a:pPr>
            <a:r>
              <a:rPr lang="en-GB" sz="2000" dirty="0">
                <a:latin typeface="Times New Roman" pitchFamily="18" charset="0"/>
                <a:cs typeface="Times New Roman" pitchFamily="18" charset="0"/>
              </a:rPr>
              <a:t>The German-American psychologist Kurt </a:t>
            </a:r>
            <a:r>
              <a:rPr lang="en-GB" sz="2000" dirty="0" err="1">
                <a:latin typeface="Times New Roman" pitchFamily="18" charset="0"/>
                <a:cs typeface="Times New Roman" pitchFamily="18" charset="0"/>
              </a:rPr>
              <a:t>Lewin</a:t>
            </a:r>
            <a:r>
              <a:rPr lang="en-GB" sz="2000" dirty="0">
                <a:latin typeface="Times New Roman" pitchFamily="18" charset="0"/>
                <a:cs typeface="Times New Roman" pitchFamily="18" charset="0"/>
              </a:rPr>
              <a:t> developed the </a:t>
            </a:r>
            <a:r>
              <a:rPr lang="en-GB" sz="2000" i="1" dirty="0">
                <a:latin typeface="Times New Roman" pitchFamily="18" charset="0"/>
                <a:cs typeface="Times New Roman" pitchFamily="18" charset="0"/>
              </a:rPr>
              <a:t>“Unfreeze-Change-Refreeze”</a:t>
            </a:r>
            <a:r>
              <a:rPr lang="en-GB" sz="2000" dirty="0">
                <a:latin typeface="Times New Roman" pitchFamily="18" charset="0"/>
                <a:cs typeface="Times New Roman" pitchFamily="18" charset="0"/>
              </a:rPr>
              <a:t> model (</a:t>
            </a:r>
            <a:r>
              <a:rPr lang="en-GB" sz="2000" dirty="0" err="1">
                <a:latin typeface="Times New Roman" pitchFamily="18" charset="0"/>
                <a:cs typeface="Times New Roman" pitchFamily="18" charset="0"/>
              </a:rPr>
              <a:t>Lewin’s</a:t>
            </a:r>
            <a:r>
              <a:rPr lang="en-GB" sz="2000" dirty="0">
                <a:latin typeface="Times New Roman" pitchFamily="18" charset="0"/>
                <a:cs typeface="Times New Roman" pitchFamily="18" charset="0"/>
              </a:rPr>
              <a:t> change model) in the 1950s. </a:t>
            </a:r>
          </a:p>
          <a:p>
            <a:pPr>
              <a:lnSpc>
                <a:spcPct val="200000"/>
              </a:lnSpc>
            </a:pPr>
            <a:r>
              <a:rPr lang="en-GB" sz="2000" dirty="0">
                <a:latin typeface="Times New Roman" pitchFamily="18" charset="0"/>
                <a:cs typeface="Times New Roman" pitchFamily="18" charset="0"/>
              </a:rPr>
              <a:t>It describes the change in three stages and is about change in general.</a:t>
            </a:r>
          </a:p>
          <a:p>
            <a:pPr>
              <a:lnSpc>
                <a:spcPct val="200000"/>
              </a:lnSpc>
            </a:pPr>
            <a:r>
              <a:rPr lang="en-GB" sz="2000" dirty="0">
                <a:latin typeface="Times New Roman" pitchFamily="18" charset="0"/>
                <a:cs typeface="Times New Roman" pitchFamily="18" charset="0"/>
              </a:rPr>
              <a:t>It focuses on factors that influence people to change, and the three stages needed to make change successful (Connelly, 2016).</a:t>
            </a:r>
          </a:p>
        </p:txBody>
      </p:sp>
    </p:spTree>
    <p:extLst>
      <p:ext uri="{BB962C8B-B14F-4D97-AF65-F5344CB8AC3E}">
        <p14:creationId xmlns:p14="http://schemas.microsoft.com/office/powerpoint/2010/main" val="650760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Elements of the Change Theory</a:t>
            </a:r>
            <a:endParaRPr lang="en-GB" dirty="0"/>
          </a:p>
        </p:txBody>
      </p:sp>
      <p:sp>
        <p:nvSpPr>
          <p:cNvPr id="3" name="Content Placeholder 2"/>
          <p:cNvSpPr>
            <a:spLocks noGrp="1"/>
          </p:cNvSpPr>
          <p:nvPr>
            <p:ph idx="1"/>
          </p:nvPr>
        </p:nvSpPr>
        <p:spPr/>
        <p:txBody>
          <a:bodyPr>
            <a:normAutofit/>
          </a:bodyPr>
          <a:lstStyle/>
          <a:p>
            <a:pPr>
              <a:lnSpc>
                <a:spcPct val="200000"/>
              </a:lnSpc>
            </a:pPr>
            <a:r>
              <a:rPr lang="en-GB" sz="2400" dirty="0" err="1">
                <a:latin typeface="Times New Roman" pitchFamily="18" charset="0"/>
                <a:cs typeface="Times New Roman" pitchFamily="18" charset="0"/>
              </a:rPr>
              <a:t>Lewin's</a:t>
            </a:r>
            <a:r>
              <a:rPr lang="en-GB" sz="2400" dirty="0">
                <a:latin typeface="Times New Roman" pitchFamily="18" charset="0"/>
                <a:cs typeface="Times New Roman" pitchFamily="18" charset="0"/>
              </a:rPr>
              <a:t> three stage theory of change is commonly referred to as:</a:t>
            </a:r>
          </a:p>
          <a:p>
            <a:pPr marL="514350" indent="-514350">
              <a:lnSpc>
                <a:spcPct val="200000"/>
              </a:lnSpc>
              <a:buFont typeface="+mj-lt"/>
              <a:buAutoNum type="alphaLcPeriod"/>
            </a:pPr>
            <a:r>
              <a:rPr lang="en-GB" sz="2400" dirty="0">
                <a:latin typeface="Times New Roman" pitchFamily="18" charset="0"/>
                <a:cs typeface="Times New Roman" pitchFamily="18" charset="0"/>
              </a:rPr>
              <a:t>Unfreeze</a:t>
            </a:r>
          </a:p>
          <a:p>
            <a:pPr marL="514350" indent="-514350">
              <a:lnSpc>
                <a:spcPct val="200000"/>
              </a:lnSpc>
              <a:buFont typeface="+mj-lt"/>
              <a:buAutoNum type="alphaLcPeriod"/>
            </a:pPr>
            <a:r>
              <a:rPr lang="en-GB" sz="2400" dirty="0">
                <a:latin typeface="Times New Roman" pitchFamily="18" charset="0"/>
                <a:cs typeface="Times New Roman" pitchFamily="18" charset="0"/>
              </a:rPr>
              <a:t>Change</a:t>
            </a:r>
          </a:p>
          <a:p>
            <a:pPr marL="514350" indent="-514350">
              <a:lnSpc>
                <a:spcPct val="200000"/>
              </a:lnSpc>
              <a:buFont typeface="+mj-lt"/>
              <a:buAutoNum type="alphaLcPeriod"/>
            </a:pPr>
            <a:r>
              <a:rPr lang="en-GB" sz="2400" dirty="0">
                <a:latin typeface="Times New Roman" pitchFamily="18" charset="0"/>
                <a:cs typeface="Times New Roman" pitchFamily="18" charset="0"/>
              </a:rPr>
              <a:t>Freeze (or Refreeze)</a:t>
            </a:r>
          </a:p>
          <a:p>
            <a:endParaRPr lang="en-GB" dirty="0"/>
          </a:p>
        </p:txBody>
      </p:sp>
    </p:spTree>
    <p:extLst>
      <p:ext uri="{BB962C8B-B14F-4D97-AF65-F5344CB8AC3E}">
        <p14:creationId xmlns:p14="http://schemas.microsoft.com/office/powerpoint/2010/main" val="3272126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dirty="0" smtClean="0"/>
              <a:t>Elements of the Change Theory: </a:t>
            </a:r>
            <a:r>
              <a:rPr lang="en-GB" dirty="0" err="1" smtClean="0"/>
              <a:t>Cont</a:t>
            </a:r>
            <a:endParaRPr lang="en-GB" dirty="0"/>
          </a:p>
        </p:txBody>
      </p:sp>
      <p:sp>
        <p:nvSpPr>
          <p:cNvPr id="3" name="Content Placeholder 2"/>
          <p:cNvSpPr>
            <a:spLocks noGrp="1"/>
          </p:cNvSpPr>
          <p:nvPr>
            <p:ph idx="1"/>
          </p:nvPr>
        </p:nvSpPr>
        <p:spPr>
          <a:xfrm>
            <a:off x="971600" y="1052736"/>
            <a:ext cx="7725544" cy="5688632"/>
          </a:xfrm>
        </p:spPr>
        <p:txBody>
          <a:bodyPr>
            <a:normAutofit fontScale="77500" lnSpcReduction="20000"/>
          </a:bodyPr>
          <a:lstStyle/>
          <a:p>
            <a:pPr marL="0" indent="0">
              <a:buNone/>
            </a:pPr>
            <a:r>
              <a:rPr lang="en-GB" b="1" dirty="0" smtClean="0"/>
              <a:t>a. Unfreeze </a:t>
            </a:r>
            <a:r>
              <a:rPr lang="en-GB" b="1" dirty="0"/>
              <a:t>stage</a:t>
            </a:r>
          </a:p>
          <a:p>
            <a:pPr>
              <a:lnSpc>
                <a:spcPct val="210000"/>
              </a:lnSpc>
            </a:pPr>
            <a:r>
              <a:rPr lang="en-GB" sz="2300" dirty="0">
                <a:latin typeface="Times New Roman" pitchFamily="18" charset="0"/>
                <a:cs typeface="Times New Roman" pitchFamily="18" charset="0"/>
              </a:rPr>
              <a:t>At this stage people realize that something is going to </a:t>
            </a:r>
            <a:r>
              <a:rPr lang="en-GB" sz="2300" dirty="0" smtClean="0">
                <a:latin typeface="Times New Roman" pitchFamily="18" charset="0"/>
                <a:cs typeface="Times New Roman" pitchFamily="18" charset="0"/>
              </a:rPr>
              <a:t>change</a:t>
            </a:r>
          </a:p>
          <a:p>
            <a:pPr>
              <a:lnSpc>
                <a:spcPct val="210000"/>
              </a:lnSpc>
            </a:pPr>
            <a:r>
              <a:rPr lang="en-GB" sz="2300" dirty="0">
                <a:latin typeface="Times New Roman" pitchFamily="18" charset="0"/>
                <a:cs typeface="Times New Roman" pitchFamily="18" charset="0"/>
              </a:rPr>
              <a:t>T</a:t>
            </a:r>
            <a:r>
              <a:rPr lang="en-GB" sz="2300" dirty="0" smtClean="0">
                <a:latin typeface="Times New Roman" pitchFamily="18" charset="0"/>
                <a:cs typeface="Times New Roman" pitchFamily="18" charset="0"/>
              </a:rPr>
              <a:t>hey </a:t>
            </a:r>
            <a:r>
              <a:rPr lang="en-GB" sz="2300" dirty="0">
                <a:latin typeface="Times New Roman" pitchFamily="18" charset="0"/>
                <a:cs typeface="Times New Roman" pitchFamily="18" charset="0"/>
              </a:rPr>
              <a:t>are dealing with strong emotions </a:t>
            </a:r>
            <a:r>
              <a:rPr lang="en-GB" sz="2300" dirty="0" smtClean="0">
                <a:latin typeface="Times New Roman" pitchFamily="18" charset="0"/>
                <a:cs typeface="Times New Roman" pitchFamily="18" charset="0"/>
              </a:rPr>
              <a:t>like denial</a:t>
            </a:r>
            <a:r>
              <a:rPr lang="en-GB" sz="2300" dirty="0">
                <a:latin typeface="Times New Roman" pitchFamily="18" charset="0"/>
                <a:cs typeface="Times New Roman" pitchFamily="18" charset="0"/>
              </a:rPr>
              <a:t>, </a:t>
            </a:r>
            <a:r>
              <a:rPr lang="en-GB" sz="2300" dirty="0" smtClean="0">
                <a:latin typeface="Times New Roman" pitchFamily="18" charset="0"/>
                <a:cs typeface="Times New Roman" pitchFamily="18" charset="0"/>
              </a:rPr>
              <a:t>uncertainty, </a:t>
            </a:r>
            <a:r>
              <a:rPr lang="en-GB" sz="2300" dirty="0" smtClean="0">
                <a:latin typeface="Times New Roman" pitchFamily="18" charset="0"/>
                <a:cs typeface="Times New Roman" pitchFamily="18" charset="0"/>
              </a:rPr>
              <a:t>impatience</a:t>
            </a:r>
            <a:r>
              <a:rPr lang="en-GB" sz="2300" dirty="0">
                <a:latin typeface="Times New Roman" pitchFamily="18" charset="0"/>
                <a:cs typeface="Times New Roman" pitchFamily="18" charset="0"/>
              </a:rPr>
              <a:t>, </a:t>
            </a:r>
            <a:r>
              <a:rPr lang="en-GB" sz="2300" dirty="0" smtClean="0">
                <a:latin typeface="Times New Roman" pitchFamily="18" charset="0"/>
                <a:cs typeface="Times New Roman" pitchFamily="18" charset="0"/>
              </a:rPr>
              <a:t>and </a:t>
            </a:r>
            <a:r>
              <a:rPr lang="en-GB" sz="2300" dirty="0">
                <a:latin typeface="Times New Roman" pitchFamily="18" charset="0"/>
                <a:cs typeface="Times New Roman" pitchFamily="18" charset="0"/>
              </a:rPr>
              <a:t>doubt. </a:t>
            </a:r>
            <a:endParaRPr lang="en-GB" sz="2300" dirty="0" smtClean="0">
              <a:latin typeface="Times New Roman" pitchFamily="18" charset="0"/>
              <a:cs typeface="Times New Roman" pitchFamily="18" charset="0"/>
            </a:endParaRPr>
          </a:p>
          <a:p>
            <a:pPr>
              <a:lnSpc>
                <a:spcPct val="210000"/>
              </a:lnSpc>
            </a:pPr>
            <a:r>
              <a:rPr lang="en-GB" sz="2300" dirty="0" smtClean="0">
                <a:latin typeface="Times New Roman" pitchFamily="18" charset="0"/>
                <a:cs typeface="Times New Roman" pitchFamily="18" charset="0"/>
              </a:rPr>
              <a:t>It </a:t>
            </a:r>
            <a:r>
              <a:rPr lang="en-GB" sz="2300" dirty="0">
                <a:latin typeface="Times New Roman" pitchFamily="18" charset="0"/>
                <a:cs typeface="Times New Roman" pitchFamily="18" charset="0"/>
              </a:rPr>
              <a:t>is essential for a business to fully disclose the state of affairs and to explain why a change process is put into force (</a:t>
            </a:r>
            <a:r>
              <a:rPr lang="en-GB" sz="2300" dirty="0" err="1">
                <a:latin typeface="Times New Roman" pitchFamily="18" charset="0"/>
                <a:cs typeface="Times New Roman" pitchFamily="18" charset="0"/>
              </a:rPr>
              <a:t>Lewin</a:t>
            </a:r>
            <a:r>
              <a:rPr lang="en-GB" sz="2300" dirty="0">
                <a:latin typeface="Times New Roman" pitchFamily="18" charset="0"/>
                <a:cs typeface="Times New Roman" pitchFamily="18" charset="0"/>
              </a:rPr>
              <a:t>, 1946). </a:t>
            </a:r>
            <a:endParaRPr lang="en-GB" sz="2300" dirty="0" smtClean="0">
              <a:latin typeface="Times New Roman" pitchFamily="18" charset="0"/>
              <a:cs typeface="Times New Roman" pitchFamily="18" charset="0"/>
            </a:endParaRPr>
          </a:p>
          <a:p>
            <a:pPr>
              <a:lnSpc>
                <a:spcPct val="210000"/>
              </a:lnSpc>
            </a:pPr>
            <a:r>
              <a:rPr lang="en-GB" sz="2300" dirty="0" smtClean="0">
                <a:latin typeface="Times New Roman" pitchFamily="18" charset="0"/>
                <a:cs typeface="Times New Roman" pitchFamily="18" charset="0"/>
              </a:rPr>
              <a:t>As </a:t>
            </a:r>
            <a:r>
              <a:rPr lang="en-GB" sz="2300" dirty="0">
                <a:latin typeface="Times New Roman" pitchFamily="18" charset="0"/>
                <a:cs typeface="Times New Roman" pitchFamily="18" charset="0"/>
              </a:rPr>
              <a:t>a result of clear communication employees are more willing to accept to the new change of direction and they can let go of old customs. </a:t>
            </a:r>
            <a:endParaRPr lang="en-GB" sz="2300" dirty="0" smtClean="0">
              <a:latin typeface="Times New Roman" pitchFamily="18" charset="0"/>
              <a:cs typeface="Times New Roman" pitchFamily="18" charset="0"/>
            </a:endParaRPr>
          </a:p>
          <a:p>
            <a:pPr>
              <a:lnSpc>
                <a:spcPct val="210000"/>
              </a:lnSpc>
            </a:pPr>
            <a:r>
              <a:rPr lang="en-GB" sz="2300" dirty="0" smtClean="0">
                <a:latin typeface="Times New Roman" pitchFamily="18" charset="0"/>
                <a:cs typeface="Times New Roman" pitchFamily="18" charset="0"/>
              </a:rPr>
              <a:t>During </a:t>
            </a:r>
            <a:r>
              <a:rPr lang="en-GB" sz="2300" dirty="0">
                <a:latin typeface="Times New Roman" pitchFamily="18" charset="0"/>
                <a:cs typeface="Times New Roman" pitchFamily="18" charset="0"/>
              </a:rPr>
              <a:t>this stage, it is advisable to involve employees so that they can take a constructive approach to the change process.</a:t>
            </a:r>
          </a:p>
          <a:p>
            <a:pPr marL="0" indent="0">
              <a:buNone/>
            </a:pPr>
            <a:endParaRPr lang="en-GB" dirty="0"/>
          </a:p>
        </p:txBody>
      </p:sp>
    </p:spTree>
    <p:extLst>
      <p:ext uri="{BB962C8B-B14F-4D97-AF65-F5344CB8AC3E}">
        <p14:creationId xmlns:p14="http://schemas.microsoft.com/office/powerpoint/2010/main" val="395762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4282"/>
            <a:ext cx="8229600" cy="1143000"/>
          </a:xfrm>
        </p:spPr>
        <p:txBody>
          <a:bodyPr>
            <a:normAutofit fontScale="90000"/>
          </a:bodyPr>
          <a:lstStyle/>
          <a:p>
            <a:r>
              <a:rPr lang="en-GB" dirty="0" smtClean="0"/>
              <a:t>Elements of the Change Theory: </a:t>
            </a:r>
            <a:r>
              <a:rPr lang="en-GB" dirty="0" err="1" smtClean="0"/>
              <a:t>Cont</a:t>
            </a:r>
            <a:endParaRPr lang="en-GB" dirty="0"/>
          </a:p>
        </p:txBody>
      </p:sp>
      <p:sp>
        <p:nvSpPr>
          <p:cNvPr id="3" name="Content Placeholder 2"/>
          <p:cNvSpPr>
            <a:spLocks noGrp="1"/>
          </p:cNvSpPr>
          <p:nvPr>
            <p:ph idx="1"/>
          </p:nvPr>
        </p:nvSpPr>
        <p:spPr>
          <a:xfrm>
            <a:off x="899592" y="980728"/>
            <a:ext cx="7992888" cy="5517232"/>
          </a:xfrm>
        </p:spPr>
        <p:txBody>
          <a:bodyPr>
            <a:noAutofit/>
          </a:bodyPr>
          <a:lstStyle/>
          <a:p>
            <a:pPr marL="0" indent="0">
              <a:lnSpc>
                <a:spcPct val="220000"/>
              </a:lnSpc>
              <a:buNone/>
            </a:pPr>
            <a:r>
              <a:rPr lang="en-GB" sz="1800" b="1" dirty="0" smtClean="0">
                <a:latin typeface="Times New Roman" pitchFamily="18" charset="0"/>
                <a:cs typeface="Times New Roman" pitchFamily="18" charset="0"/>
              </a:rPr>
              <a:t>b. Change </a:t>
            </a:r>
            <a:r>
              <a:rPr lang="en-GB" sz="1800" b="1" dirty="0">
                <a:latin typeface="Times New Roman" pitchFamily="18" charset="0"/>
                <a:cs typeface="Times New Roman" pitchFamily="18" charset="0"/>
              </a:rPr>
              <a:t>stage</a:t>
            </a:r>
          </a:p>
          <a:p>
            <a:pPr>
              <a:lnSpc>
                <a:spcPct val="220000"/>
              </a:lnSpc>
            </a:pPr>
            <a:r>
              <a:rPr lang="en-GB" sz="1800" dirty="0">
                <a:latin typeface="Times New Roman" pitchFamily="18" charset="0"/>
                <a:cs typeface="Times New Roman" pitchFamily="18" charset="0"/>
              </a:rPr>
              <a:t>It is of crucial importance that the change is implemented within a short time. </a:t>
            </a:r>
            <a:endParaRPr lang="en-GB" sz="1800" dirty="0" smtClean="0">
              <a:latin typeface="Times New Roman" pitchFamily="18" charset="0"/>
              <a:cs typeface="Times New Roman" pitchFamily="18" charset="0"/>
            </a:endParaRPr>
          </a:p>
          <a:p>
            <a:pPr>
              <a:lnSpc>
                <a:spcPct val="220000"/>
              </a:lnSpc>
            </a:pPr>
            <a:r>
              <a:rPr lang="en-GB" sz="1800" dirty="0" smtClean="0">
                <a:latin typeface="Times New Roman" pitchFamily="18" charset="0"/>
                <a:cs typeface="Times New Roman" pitchFamily="18" charset="0"/>
              </a:rPr>
              <a:t>The </a:t>
            </a:r>
            <a:r>
              <a:rPr lang="en-GB" sz="1800" dirty="0">
                <a:latin typeface="Times New Roman" pitchFamily="18" charset="0"/>
                <a:cs typeface="Times New Roman" pitchFamily="18" charset="0"/>
              </a:rPr>
              <a:t>longer the change process takes, the more employees are inclined to relapse into old habits and rituals. </a:t>
            </a:r>
            <a:endParaRPr lang="en-GB" sz="1800" dirty="0" smtClean="0">
              <a:latin typeface="Times New Roman" pitchFamily="18" charset="0"/>
              <a:cs typeface="Times New Roman" pitchFamily="18" charset="0"/>
            </a:endParaRPr>
          </a:p>
          <a:p>
            <a:pPr>
              <a:lnSpc>
                <a:spcPct val="220000"/>
              </a:lnSpc>
            </a:pPr>
            <a:r>
              <a:rPr lang="en-GB" sz="1800" dirty="0" smtClean="0">
                <a:latin typeface="Times New Roman" pitchFamily="18" charset="0"/>
                <a:cs typeface="Times New Roman" pitchFamily="18" charset="0"/>
              </a:rPr>
              <a:t>Also, referred </a:t>
            </a:r>
            <a:r>
              <a:rPr lang="en-GB" sz="1800" dirty="0">
                <a:latin typeface="Times New Roman" pitchFamily="18" charset="0"/>
                <a:cs typeface="Times New Roman" pitchFamily="18" charset="0"/>
              </a:rPr>
              <a:t>to as the </a:t>
            </a:r>
            <a:r>
              <a:rPr lang="en-GB" sz="1800" i="1" dirty="0">
                <a:latin typeface="Times New Roman" pitchFamily="18" charset="0"/>
                <a:cs typeface="Times New Roman" pitchFamily="18" charset="0"/>
              </a:rPr>
              <a:t>“move stage”</a:t>
            </a:r>
            <a:r>
              <a:rPr lang="en-GB" sz="1800" dirty="0">
                <a:latin typeface="Times New Roman" pitchFamily="18" charset="0"/>
                <a:cs typeface="Times New Roman" pitchFamily="18" charset="0"/>
              </a:rPr>
              <a:t> </a:t>
            </a:r>
            <a:r>
              <a:rPr lang="en-GB" sz="1800" dirty="0" smtClean="0">
                <a:latin typeface="Times New Roman" pitchFamily="18" charset="0"/>
                <a:cs typeface="Times New Roman" pitchFamily="18" charset="0"/>
              </a:rPr>
              <a:t>as </a:t>
            </a:r>
            <a:r>
              <a:rPr lang="en-GB" sz="1800" dirty="0">
                <a:latin typeface="Times New Roman" pitchFamily="18" charset="0"/>
                <a:cs typeface="Times New Roman" pitchFamily="18" charset="0"/>
              </a:rPr>
              <a:t>it causes a ripple effect within an organization. </a:t>
            </a:r>
            <a:endParaRPr lang="en-GB" sz="1800" dirty="0" smtClean="0">
              <a:latin typeface="Times New Roman" pitchFamily="18" charset="0"/>
              <a:cs typeface="Times New Roman" pitchFamily="18" charset="0"/>
            </a:endParaRPr>
          </a:p>
          <a:p>
            <a:pPr>
              <a:lnSpc>
                <a:spcPct val="220000"/>
              </a:lnSpc>
            </a:pPr>
            <a:r>
              <a:rPr lang="en-GB" sz="1800" dirty="0" smtClean="0">
                <a:latin typeface="Times New Roman" pitchFamily="18" charset="0"/>
                <a:cs typeface="Times New Roman" pitchFamily="18" charset="0"/>
              </a:rPr>
              <a:t>By </a:t>
            </a:r>
            <a:r>
              <a:rPr lang="en-GB" sz="1800" dirty="0">
                <a:latin typeface="Times New Roman" pitchFamily="18" charset="0"/>
                <a:cs typeface="Times New Roman" pitchFamily="18" charset="0"/>
              </a:rPr>
              <a:t>acting vigorously and implementing the change within a short time, the employees will become aware of the importance of this change more quickly (Smith, 2001).</a:t>
            </a:r>
          </a:p>
          <a:p>
            <a:endParaRPr lang="en-GB" sz="1800" dirty="0">
              <a:latin typeface="Times New Roman" pitchFamily="18" charset="0"/>
              <a:cs typeface="Times New Roman" pitchFamily="18" charset="0"/>
            </a:endParaRPr>
          </a:p>
        </p:txBody>
      </p:sp>
    </p:spTree>
    <p:extLst>
      <p:ext uri="{BB962C8B-B14F-4D97-AF65-F5344CB8AC3E}">
        <p14:creationId xmlns:p14="http://schemas.microsoft.com/office/powerpoint/2010/main" val="1332421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Elements of the Change Theory: </a:t>
            </a:r>
            <a:r>
              <a:rPr lang="en-GB" dirty="0" err="1" smtClean="0"/>
              <a:t>Cont</a:t>
            </a:r>
            <a:endParaRPr lang="en-GB" dirty="0"/>
          </a:p>
        </p:txBody>
      </p:sp>
      <p:sp>
        <p:nvSpPr>
          <p:cNvPr id="3" name="Content Placeholder 2"/>
          <p:cNvSpPr>
            <a:spLocks noGrp="1"/>
          </p:cNvSpPr>
          <p:nvPr>
            <p:ph idx="1"/>
          </p:nvPr>
        </p:nvSpPr>
        <p:spPr/>
        <p:txBody>
          <a:bodyPr>
            <a:normAutofit fontScale="92500"/>
          </a:bodyPr>
          <a:lstStyle/>
          <a:p>
            <a:pPr marL="0" indent="0">
              <a:lnSpc>
                <a:spcPct val="200000"/>
              </a:lnSpc>
              <a:buNone/>
            </a:pPr>
            <a:r>
              <a:rPr lang="en-GB" sz="1800" b="1" dirty="0" smtClean="0">
                <a:latin typeface="Times New Roman" pitchFamily="18" charset="0"/>
                <a:cs typeface="Times New Roman" pitchFamily="18" charset="0"/>
              </a:rPr>
              <a:t>C</a:t>
            </a:r>
            <a:r>
              <a:rPr lang="en-GB" sz="1600" b="1" dirty="0" smtClean="0">
                <a:latin typeface="Times New Roman" pitchFamily="18" charset="0"/>
                <a:cs typeface="Times New Roman" pitchFamily="18" charset="0"/>
              </a:rPr>
              <a:t>. Refreeze </a:t>
            </a:r>
            <a:r>
              <a:rPr lang="en-GB" sz="1600" b="1" dirty="0">
                <a:latin typeface="Times New Roman" pitchFamily="18" charset="0"/>
                <a:cs typeface="Times New Roman" pitchFamily="18" charset="0"/>
              </a:rPr>
              <a:t>stage</a:t>
            </a:r>
          </a:p>
          <a:p>
            <a:pPr>
              <a:lnSpc>
                <a:spcPct val="200000"/>
              </a:lnSpc>
            </a:pPr>
            <a:r>
              <a:rPr lang="en-GB" sz="1600" dirty="0">
                <a:latin typeface="Times New Roman" pitchFamily="18" charset="0"/>
                <a:cs typeface="Times New Roman" pitchFamily="18" charset="0"/>
              </a:rPr>
              <a:t>This stage, refreeze the change, is about solidifying the change. After the change has been implemented in the change stage, employees are inclined to revert to their old habits.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It </a:t>
            </a:r>
            <a:r>
              <a:rPr lang="en-GB" sz="1600" dirty="0">
                <a:latin typeface="Times New Roman" pitchFamily="18" charset="0"/>
                <a:cs typeface="Times New Roman" pitchFamily="18" charset="0"/>
              </a:rPr>
              <a:t>is advisable to make proper arrangements and carry out interim evaluations, monitor and make adjustments (when necessary) (Schein, 1999).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Only </a:t>
            </a:r>
            <a:r>
              <a:rPr lang="en-GB" sz="1600" dirty="0">
                <a:latin typeface="Times New Roman" pitchFamily="18" charset="0"/>
                <a:cs typeface="Times New Roman" pitchFamily="18" charset="0"/>
              </a:rPr>
              <a:t>then the new situation can be stabilized and the employees will understand that there is no turning back.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Eventually</a:t>
            </a:r>
            <a:r>
              <a:rPr lang="en-GB" sz="1600" dirty="0">
                <a:latin typeface="Times New Roman" pitchFamily="18" charset="0"/>
                <a:cs typeface="Times New Roman" pitchFamily="18" charset="0"/>
              </a:rPr>
              <a:t>, they will act in accordance with the new situation and realize that there are advantages to it.</a:t>
            </a:r>
          </a:p>
          <a:p>
            <a:pPr marL="0" indent="0">
              <a:lnSpc>
                <a:spcPct val="200000"/>
              </a:lnSpc>
              <a:buNone/>
            </a:pPr>
            <a:endParaRPr lang="en-GB" sz="1600" dirty="0">
              <a:latin typeface="Times New Roman" pitchFamily="18" charset="0"/>
              <a:cs typeface="Times New Roman" pitchFamily="18" charset="0"/>
            </a:endParaRPr>
          </a:p>
        </p:txBody>
      </p:sp>
    </p:spTree>
    <p:extLst>
      <p:ext uri="{BB962C8B-B14F-4D97-AF65-F5344CB8AC3E}">
        <p14:creationId xmlns:p14="http://schemas.microsoft.com/office/powerpoint/2010/main" val="1110360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Critique: Change Theory</a:t>
            </a:r>
            <a:endParaRPr lang="en-GB" dirty="0"/>
          </a:p>
        </p:txBody>
      </p:sp>
      <p:sp>
        <p:nvSpPr>
          <p:cNvPr id="3" name="Content Placeholder 2"/>
          <p:cNvSpPr>
            <a:spLocks noGrp="1"/>
          </p:cNvSpPr>
          <p:nvPr>
            <p:ph idx="1"/>
          </p:nvPr>
        </p:nvSpPr>
        <p:spPr/>
        <p:txBody>
          <a:bodyPr>
            <a:normAutofit/>
          </a:bodyPr>
          <a:lstStyle/>
          <a:p>
            <a:pPr>
              <a:lnSpc>
                <a:spcPct val="200000"/>
              </a:lnSpc>
            </a:pPr>
            <a:r>
              <a:rPr lang="en-GB" sz="2400" dirty="0">
                <a:latin typeface="Times New Roman" pitchFamily="18" charset="0"/>
                <a:cs typeface="Times New Roman" pitchFamily="18" charset="0"/>
              </a:rPr>
              <a:t>The theory has been criticised for being too simplistic.</a:t>
            </a:r>
          </a:p>
          <a:p>
            <a:pPr>
              <a:lnSpc>
                <a:spcPct val="200000"/>
              </a:lnSpc>
            </a:pPr>
            <a:r>
              <a:rPr lang="en-GB" sz="2400" dirty="0" smtClean="0">
                <a:latin typeface="Times New Roman" pitchFamily="18" charset="0"/>
                <a:cs typeface="Times New Roman" pitchFamily="18" charset="0"/>
              </a:rPr>
              <a:t>It does not indicate why organizational change is necessary and how it occurs.</a:t>
            </a:r>
          </a:p>
          <a:p>
            <a:pPr>
              <a:lnSpc>
                <a:spcPct val="200000"/>
              </a:lnSpc>
            </a:pPr>
            <a:r>
              <a:rPr lang="en-GB" sz="2400" dirty="0" smtClean="0">
                <a:latin typeface="Times New Roman" pitchFamily="18" charset="0"/>
                <a:cs typeface="Times New Roman" pitchFamily="18" charset="0"/>
              </a:rPr>
              <a:t>It does little to empower the employee with authority and responsibility during the change process (Ali &amp; Syed, 2018)</a:t>
            </a:r>
            <a:endParaRPr lang="en-GB" sz="2400" dirty="0">
              <a:latin typeface="Times New Roman" pitchFamily="18" charset="0"/>
              <a:cs typeface="Times New Roman" pitchFamily="18" charset="0"/>
            </a:endParaRPr>
          </a:p>
        </p:txBody>
      </p:sp>
    </p:spTree>
    <p:extLst>
      <p:ext uri="{BB962C8B-B14F-4D97-AF65-F5344CB8AC3E}">
        <p14:creationId xmlns:p14="http://schemas.microsoft.com/office/powerpoint/2010/main" val="607508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p:txBody>
          <a:bodyPr>
            <a:normAutofit fontScale="40000" lnSpcReduction="20000"/>
          </a:bodyPr>
          <a:lstStyle/>
          <a:p>
            <a:pPr>
              <a:lnSpc>
                <a:spcPct val="220000"/>
              </a:lnSpc>
            </a:pPr>
            <a:r>
              <a:rPr lang="en-GB" sz="3800" dirty="0">
                <a:latin typeface="Times New Roman" pitchFamily="18" charset="0"/>
                <a:cs typeface="Times New Roman" pitchFamily="18" charset="0"/>
              </a:rPr>
              <a:t>Ali, M. &amp; Syed, T. (2018). Kurt </a:t>
            </a:r>
            <a:r>
              <a:rPr lang="en-GB" sz="3800" dirty="0" err="1">
                <a:latin typeface="Times New Roman" pitchFamily="18" charset="0"/>
                <a:cs typeface="Times New Roman" pitchFamily="18" charset="0"/>
              </a:rPr>
              <a:t>Lewin’s</a:t>
            </a:r>
            <a:r>
              <a:rPr lang="en-GB" sz="3800" dirty="0">
                <a:latin typeface="Times New Roman" pitchFamily="18" charset="0"/>
                <a:cs typeface="Times New Roman" pitchFamily="18" charset="0"/>
              </a:rPr>
              <a:t> Change Model: A Critical Review of the Role of Leadership and Employee Involvement in Organizational Change. Journal of Innovation &amp; Knowledge. </a:t>
            </a:r>
            <a:r>
              <a:rPr lang="en-GB" sz="3800" dirty="0" err="1">
                <a:latin typeface="Times New Roman" pitchFamily="18" charset="0"/>
                <a:cs typeface="Times New Roman" pitchFamily="18" charset="0"/>
              </a:rPr>
              <a:t>Vol</a:t>
            </a:r>
            <a:r>
              <a:rPr lang="en-GB" sz="3800" dirty="0">
                <a:latin typeface="Times New Roman" pitchFamily="18" charset="0"/>
                <a:cs typeface="Times New Roman" pitchFamily="18" charset="0"/>
              </a:rPr>
              <a:t> 3, </a:t>
            </a:r>
            <a:r>
              <a:rPr lang="en-GB" sz="3800" dirty="0" err="1">
                <a:latin typeface="Times New Roman" pitchFamily="18" charset="0"/>
                <a:cs typeface="Times New Roman" pitchFamily="18" charset="0"/>
              </a:rPr>
              <a:t>Iss</a:t>
            </a:r>
            <a:r>
              <a:rPr lang="en-GB" sz="3800" dirty="0">
                <a:latin typeface="Times New Roman" pitchFamily="18" charset="0"/>
                <a:cs typeface="Times New Roman" pitchFamily="18" charset="0"/>
              </a:rPr>
              <a:t>. 3.</a:t>
            </a:r>
          </a:p>
          <a:p>
            <a:pPr>
              <a:lnSpc>
                <a:spcPct val="220000"/>
              </a:lnSpc>
            </a:pPr>
            <a:r>
              <a:rPr lang="en-GB" sz="3800" dirty="0" err="1">
                <a:latin typeface="Times New Roman" pitchFamily="18" charset="0"/>
                <a:cs typeface="Times New Roman" pitchFamily="18" charset="0"/>
              </a:rPr>
              <a:t>Caramela</a:t>
            </a:r>
            <a:r>
              <a:rPr lang="en-GB" sz="3800" dirty="0">
                <a:latin typeface="Times New Roman" pitchFamily="18" charset="0"/>
                <a:cs typeface="Times New Roman" pitchFamily="18" charset="0"/>
              </a:rPr>
              <a:t>, S. (2018). The Management Theory of Max Weber. Business.com. Retrieved from: https://www.business.com/articles/management-theory-of-max-weber/ </a:t>
            </a:r>
          </a:p>
          <a:p>
            <a:pPr>
              <a:lnSpc>
                <a:spcPct val="220000"/>
              </a:lnSpc>
            </a:pPr>
            <a:r>
              <a:rPr lang="en-GB" sz="3800" dirty="0">
                <a:latin typeface="Times New Roman" pitchFamily="18" charset="0"/>
                <a:cs typeface="Times New Roman" pitchFamily="18" charset="0"/>
              </a:rPr>
              <a:t>Connelly, M. (2016). The Kurt </a:t>
            </a:r>
            <a:r>
              <a:rPr lang="en-GB" sz="3800" dirty="0" err="1">
                <a:latin typeface="Times New Roman" pitchFamily="18" charset="0"/>
                <a:cs typeface="Times New Roman" pitchFamily="18" charset="0"/>
              </a:rPr>
              <a:t>Lewin</a:t>
            </a:r>
            <a:r>
              <a:rPr lang="en-GB" sz="3800" dirty="0">
                <a:latin typeface="Times New Roman" pitchFamily="18" charset="0"/>
                <a:cs typeface="Times New Roman" pitchFamily="18" charset="0"/>
              </a:rPr>
              <a:t> Change Management Model. Change Management Coach. Retrieved from: https://www.change-management-coach.com/kurt_lewin.html</a:t>
            </a:r>
          </a:p>
          <a:p>
            <a:pPr>
              <a:lnSpc>
                <a:spcPct val="220000"/>
              </a:lnSpc>
            </a:pPr>
            <a:r>
              <a:rPr lang="en-GB" sz="3800" dirty="0" err="1">
                <a:latin typeface="Times New Roman" pitchFamily="18" charset="0"/>
                <a:cs typeface="Times New Roman" pitchFamily="18" charset="0"/>
              </a:rPr>
              <a:t>Lewin</a:t>
            </a:r>
            <a:r>
              <a:rPr lang="en-GB" sz="3800" dirty="0">
                <a:latin typeface="Times New Roman" pitchFamily="18" charset="0"/>
                <a:cs typeface="Times New Roman" pitchFamily="18" charset="0"/>
              </a:rPr>
              <a:t>, K. (1946). </a:t>
            </a:r>
            <a:r>
              <a:rPr lang="en-GB" sz="3800" i="1" dirty="0">
                <a:latin typeface="Times New Roman" pitchFamily="18" charset="0"/>
                <a:cs typeface="Times New Roman" pitchFamily="18" charset="0"/>
              </a:rPr>
              <a:t>Action research and minority problems</a:t>
            </a:r>
            <a:r>
              <a:rPr lang="en-GB" sz="3800" dirty="0">
                <a:latin typeface="Times New Roman" pitchFamily="18" charset="0"/>
                <a:cs typeface="Times New Roman" pitchFamily="18" charset="0"/>
              </a:rPr>
              <a:t>, in: G.W. </a:t>
            </a:r>
            <a:r>
              <a:rPr lang="en-GB" sz="3800" dirty="0" err="1">
                <a:latin typeface="Times New Roman" pitchFamily="18" charset="0"/>
                <a:cs typeface="Times New Roman" pitchFamily="18" charset="0"/>
              </a:rPr>
              <a:t>Lewin</a:t>
            </a:r>
            <a:r>
              <a:rPr lang="en-GB" sz="3800" dirty="0">
                <a:latin typeface="Times New Roman" pitchFamily="18" charset="0"/>
                <a:cs typeface="Times New Roman" pitchFamily="18" charset="0"/>
              </a:rPr>
              <a:t> (Ed) (1948) Resolving Social conflict. Harper and </a:t>
            </a:r>
            <a:r>
              <a:rPr lang="en-GB" sz="3800" dirty="0" smtClean="0">
                <a:latin typeface="Times New Roman" pitchFamily="18" charset="0"/>
                <a:cs typeface="Times New Roman" pitchFamily="18" charset="0"/>
              </a:rPr>
              <a:t>Row</a:t>
            </a:r>
            <a:endParaRPr lang="en-GB" sz="3800" dirty="0">
              <a:latin typeface="Times New Roman" pitchFamily="18" charset="0"/>
              <a:cs typeface="Times New Roman" pitchFamily="18" charset="0"/>
            </a:endParaRPr>
          </a:p>
        </p:txBody>
      </p:sp>
    </p:spTree>
    <p:extLst>
      <p:ext uri="{BB962C8B-B14F-4D97-AF65-F5344CB8AC3E}">
        <p14:creationId xmlns:p14="http://schemas.microsoft.com/office/powerpoint/2010/main" val="1634044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p:txBody>
          <a:bodyPr>
            <a:normAutofit fontScale="40000" lnSpcReduction="20000"/>
          </a:bodyPr>
          <a:lstStyle/>
          <a:p>
            <a:pPr>
              <a:lnSpc>
                <a:spcPct val="220000"/>
              </a:lnSpc>
            </a:pPr>
            <a:r>
              <a:rPr lang="en-GB" sz="3800" dirty="0" err="1" smtClean="0">
                <a:latin typeface="Times New Roman" pitchFamily="18" charset="0"/>
                <a:cs typeface="Times New Roman" pitchFamily="18" charset="0"/>
              </a:rPr>
              <a:t>Rockman</a:t>
            </a:r>
            <a:r>
              <a:rPr lang="en-GB" sz="3800" dirty="0">
                <a:latin typeface="Times New Roman" pitchFamily="18" charset="0"/>
                <a:cs typeface="Times New Roman" pitchFamily="18" charset="0"/>
              </a:rPr>
              <a:t>, B. (2018). Bureaucracy. Encyclopaedia Britannica. Retrieved from: https://www.britannica.com/topic/bureaucracy</a:t>
            </a:r>
          </a:p>
          <a:p>
            <a:pPr>
              <a:lnSpc>
                <a:spcPct val="220000"/>
              </a:lnSpc>
            </a:pPr>
            <a:r>
              <a:rPr lang="en-GB" sz="3800" dirty="0">
                <a:latin typeface="Times New Roman" pitchFamily="18" charset="0"/>
                <a:cs typeface="Times New Roman" pitchFamily="18" charset="0"/>
              </a:rPr>
              <a:t>Schein, E. H. (1999). </a:t>
            </a:r>
            <a:r>
              <a:rPr lang="en-GB" sz="3800" i="1" dirty="0">
                <a:latin typeface="Times New Roman" pitchFamily="18" charset="0"/>
                <a:cs typeface="Times New Roman" pitchFamily="18" charset="0"/>
              </a:rPr>
              <a:t>Kurt </a:t>
            </a:r>
            <a:r>
              <a:rPr lang="en-GB" sz="3800" i="1" dirty="0" err="1">
                <a:latin typeface="Times New Roman" pitchFamily="18" charset="0"/>
                <a:cs typeface="Times New Roman" pitchFamily="18" charset="0"/>
              </a:rPr>
              <a:t>Lewin’s</a:t>
            </a:r>
            <a:r>
              <a:rPr lang="en-GB" sz="3800" i="1" dirty="0">
                <a:latin typeface="Times New Roman" pitchFamily="18" charset="0"/>
                <a:cs typeface="Times New Roman" pitchFamily="18" charset="0"/>
              </a:rPr>
              <a:t> change theory in the field and in the classroom: Notes toward a model of managed learning</a:t>
            </a:r>
            <a:r>
              <a:rPr lang="en-GB" sz="3800" dirty="0">
                <a:latin typeface="Times New Roman" pitchFamily="18" charset="0"/>
                <a:cs typeface="Times New Roman" pitchFamily="18" charset="0"/>
              </a:rPr>
              <a:t>. Reflections, 1(1), 59-74.</a:t>
            </a:r>
          </a:p>
          <a:p>
            <a:pPr>
              <a:lnSpc>
                <a:spcPct val="220000"/>
              </a:lnSpc>
            </a:pPr>
            <a:r>
              <a:rPr lang="en-GB" sz="3800" dirty="0">
                <a:latin typeface="Times New Roman" pitchFamily="18" charset="0"/>
                <a:cs typeface="Times New Roman" pitchFamily="18" charset="0"/>
              </a:rPr>
              <a:t>Smith, M. K. (2001). </a:t>
            </a:r>
            <a:r>
              <a:rPr lang="en-GB" sz="3800" i="1" dirty="0">
                <a:latin typeface="Times New Roman" pitchFamily="18" charset="0"/>
                <a:cs typeface="Times New Roman" pitchFamily="18" charset="0"/>
              </a:rPr>
              <a:t>Kurt </a:t>
            </a:r>
            <a:r>
              <a:rPr lang="en-GB" sz="3800" i="1" dirty="0" err="1">
                <a:latin typeface="Times New Roman" pitchFamily="18" charset="0"/>
                <a:cs typeface="Times New Roman" pitchFamily="18" charset="0"/>
              </a:rPr>
              <a:t>Lewin</a:t>
            </a:r>
            <a:r>
              <a:rPr lang="en-GB" sz="3800" i="1" dirty="0">
                <a:latin typeface="Times New Roman" pitchFamily="18" charset="0"/>
                <a:cs typeface="Times New Roman" pitchFamily="18" charset="0"/>
              </a:rPr>
              <a:t>: Groups, experiential learning and action research</a:t>
            </a:r>
            <a:r>
              <a:rPr lang="en-GB" sz="3800" dirty="0">
                <a:latin typeface="Times New Roman" pitchFamily="18" charset="0"/>
                <a:cs typeface="Times New Roman" pitchFamily="18" charset="0"/>
              </a:rPr>
              <a:t>.</a:t>
            </a:r>
          </a:p>
          <a:p>
            <a:pPr>
              <a:lnSpc>
                <a:spcPct val="220000"/>
              </a:lnSpc>
            </a:pPr>
            <a:r>
              <a:rPr lang="en-GB" sz="3800" dirty="0">
                <a:latin typeface="Times New Roman" pitchFamily="18" charset="0"/>
                <a:cs typeface="Times New Roman" pitchFamily="18" charset="0"/>
              </a:rPr>
              <a:t>Weber, M.  (1968). Economy and Society.  Edited Guenther Roth and Claus </a:t>
            </a:r>
            <a:r>
              <a:rPr lang="en-GB" sz="3800" dirty="0" err="1">
                <a:latin typeface="Times New Roman" pitchFamily="18" charset="0"/>
                <a:cs typeface="Times New Roman" pitchFamily="18" charset="0"/>
              </a:rPr>
              <a:t>Wittich</a:t>
            </a:r>
            <a:r>
              <a:rPr lang="en-GB" sz="3800" dirty="0">
                <a:latin typeface="Times New Roman" pitchFamily="18" charset="0"/>
                <a:cs typeface="Times New Roman" pitchFamily="18" charset="0"/>
              </a:rPr>
              <a:t>.  New York:  </a:t>
            </a:r>
            <a:r>
              <a:rPr lang="en-GB" sz="3800" dirty="0" err="1">
                <a:latin typeface="Times New Roman" pitchFamily="18" charset="0"/>
                <a:cs typeface="Times New Roman" pitchFamily="18" charset="0"/>
              </a:rPr>
              <a:t>Bedminister</a:t>
            </a:r>
            <a:r>
              <a:rPr lang="en-GB" sz="3800" dirty="0">
                <a:latin typeface="Times New Roman" pitchFamily="18" charset="0"/>
                <a:cs typeface="Times New Roman" pitchFamily="18" charset="0"/>
              </a:rPr>
              <a:t> Press, vol. 1, Conceptual Exposition, pgs. 956-1005, “Bureaucracy”.</a:t>
            </a:r>
          </a:p>
          <a:p>
            <a:endParaRPr lang="en-GB" dirty="0"/>
          </a:p>
        </p:txBody>
      </p:sp>
    </p:spTree>
    <p:extLst>
      <p:ext uri="{BB962C8B-B14F-4D97-AF65-F5344CB8AC3E}">
        <p14:creationId xmlns:p14="http://schemas.microsoft.com/office/powerpoint/2010/main" val="16340447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69</TotalTime>
  <Words>1569</Words>
  <Application>Microsoft Office PowerPoint</Application>
  <PresentationFormat>On-screen Show (4:3)</PresentationFormat>
  <Paragraphs>95</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Solstice</vt:lpstr>
      <vt:lpstr>Organization and Leadership Theories</vt:lpstr>
      <vt:lpstr>Bureaucratic Theory – Max Weber</vt:lpstr>
      <vt:lpstr>Perspective</vt:lpstr>
      <vt:lpstr>Elements of Bureaucratic Theory</vt:lpstr>
      <vt:lpstr>Elements of Bureaucratic Theory: Cont</vt:lpstr>
      <vt:lpstr>Elements of Bureaucratic Theory: Cont</vt:lpstr>
      <vt:lpstr>Elements of Bureaucratic Theory: Cont</vt:lpstr>
      <vt:lpstr>Elements of Bureaucratic Theory: Cont</vt:lpstr>
      <vt:lpstr>Elements of Bureaucratic Theory: Cont</vt:lpstr>
      <vt:lpstr>Critique: Bureaucratic Theory</vt:lpstr>
      <vt:lpstr>Summary: Bureaucratic Theory</vt:lpstr>
      <vt:lpstr>Change Theory: Introduction</vt:lpstr>
      <vt:lpstr>Elements of the Change Theory</vt:lpstr>
      <vt:lpstr>Elements of the Change Theory: Cont</vt:lpstr>
      <vt:lpstr>Elements of the Change Theory: Cont</vt:lpstr>
      <vt:lpstr>Elements of the Change Theory: Cont</vt:lpstr>
      <vt:lpstr>Critique: Change Theory</vt:lpstr>
      <vt:lpstr>References</vt:lpstr>
      <vt:lpstr>References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 and Leadership Theories</dc:title>
  <dc:creator>User</dc:creator>
  <cp:lastModifiedBy>User</cp:lastModifiedBy>
  <cp:revision>9</cp:revision>
  <dcterms:created xsi:type="dcterms:W3CDTF">2018-11-03T18:19:05Z</dcterms:created>
  <dcterms:modified xsi:type="dcterms:W3CDTF">2018-11-03T19:28:31Z</dcterms:modified>
</cp:coreProperties>
</file>